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5.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6.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7.xml" ContentType="application/vnd.openxmlformats-officedocument.them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8.xml" ContentType="application/vnd.openxmlformats-officedocument.them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9.xml" ContentType="application/vnd.openxmlformats-officedocument.them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10.xml" ContentType="application/vnd.openxmlformats-officedocument.them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11.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12.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13.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14.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5.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16.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17.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18.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19.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20.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21.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22.xml" ContentType="application/vnd.openxmlformats-officedocument.theme+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theme/theme23.xml" ContentType="application/vnd.openxmlformats-officedocument.theme+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24.xml" ContentType="application/vnd.openxmlformats-officedocument.them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25.xml" ContentType="application/vnd.openxmlformats-officedocument.theme+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theme/theme26.xml" ContentType="application/vnd.openxmlformats-officedocument.theme+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theme/theme27.xml" ContentType="application/vnd.openxmlformats-officedocument.theme+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theme/theme28.xml" ContentType="application/vnd.openxmlformats-officedocument.theme+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theme/theme29.xml" ContentType="application/vnd.openxmlformats-officedocument.theme+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theme/theme30.xml" ContentType="application/vnd.openxmlformats-officedocument.theme+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theme/theme31.xml" ContentType="application/vnd.openxmlformats-officedocument.them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theme/theme32.xml" ContentType="application/vnd.openxmlformats-officedocument.them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theme/theme33.xml" ContentType="application/vnd.openxmlformats-officedocument.them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theme/theme34.xml" ContentType="application/vnd.openxmlformats-officedocument.them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theme/theme35.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heme/theme36.xml" ContentType="application/vnd.openxmlformats-officedocument.theme+xml"/>
  <Override PartName="/ppt/theme/theme37.xml" ContentType="application/vnd.openxmlformats-officedocument.them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tags/tag1660.xml" ContentType="application/vnd.openxmlformats-officedocument.presentationml.tags+xml"/>
  <Override PartName="/ppt/tags/tag181.xml" ContentType="application/vnd.openxmlformats-officedocument.presentationml.tags+xml"/>
  <Override PartName="/ppt/tags/tag1840.xml" ContentType="application/vnd.openxmlformats-officedocument.presentationml.tags+xml"/>
  <Override PartName="/ppt/tags/tag1860.xml" ContentType="application/vnd.openxmlformats-officedocument.presentationml.tags+xml"/>
  <Override PartName="/ppt/tags/tag189.xml" ContentType="application/vnd.openxmlformats-officedocument.presentationml.tags+xml"/>
  <Override PartName="/ppt/tags/tag192.xml" ContentType="application/vnd.openxmlformats-officedocument.presentationml.tags+xml"/>
  <Override PartName="/ppt/tags/tag202.xml" ContentType="application/vnd.openxmlformats-officedocument.presentationml.tags+xml"/>
  <Override PartName="/ppt/tags/tag3030.xml" ContentType="application/vnd.openxmlformats-officedocument.presentationml.tags+xml"/>
  <Override PartName="/ppt/tags/tag3840.xml" ContentType="application/vnd.openxmlformats-officedocument.presentationml.tags+xml"/>
  <Override PartName="/ppt/tags/tag3880.xml" ContentType="application/vnd.openxmlformats-officedocument.presentationml.tags+xml"/>
  <Override PartName="/ppt/tags/tag3900.xml" ContentType="application/vnd.openxmlformats-officedocument.presentationml.tags+xml"/>
  <Override PartName="/ppt/tags/tag3920.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89" r:id="rId2"/>
    <p:sldMasterId id="2147483705" r:id="rId3"/>
    <p:sldMasterId id="2147483708" r:id="rId4"/>
    <p:sldMasterId id="2147483711" r:id="rId5"/>
    <p:sldMasterId id="2147483723" r:id="rId6"/>
    <p:sldMasterId id="2147483726" r:id="rId7"/>
    <p:sldMasterId id="2147483729" r:id="rId8"/>
    <p:sldMasterId id="2147483732" r:id="rId9"/>
    <p:sldMasterId id="2147483735" r:id="rId10"/>
    <p:sldMasterId id="2147483738" r:id="rId11"/>
    <p:sldMasterId id="2147483754" r:id="rId12"/>
    <p:sldMasterId id="2147483770" r:id="rId13"/>
    <p:sldMasterId id="2147483786" r:id="rId14"/>
    <p:sldMasterId id="2147483802" r:id="rId15"/>
    <p:sldMasterId id="2147483818" r:id="rId16"/>
    <p:sldMasterId id="2147483834" r:id="rId17"/>
    <p:sldMasterId id="2147483850" r:id="rId18"/>
    <p:sldMasterId id="2147483866" r:id="rId19"/>
    <p:sldMasterId id="2147483882" r:id="rId20"/>
    <p:sldMasterId id="2147483898" r:id="rId21"/>
    <p:sldMasterId id="2147483914" r:id="rId22"/>
    <p:sldMasterId id="2147483930" r:id="rId23"/>
    <p:sldMasterId id="2147483946" r:id="rId24"/>
    <p:sldMasterId id="2147483962" r:id="rId25"/>
    <p:sldMasterId id="2147483978" r:id="rId26"/>
    <p:sldMasterId id="2147483994" r:id="rId27"/>
    <p:sldMasterId id="2147484010" r:id="rId28"/>
    <p:sldMasterId id="2147484026" r:id="rId29"/>
    <p:sldMasterId id="2147484042" r:id="rId30"/>
    <p:sldMasterId id="2147484058" r:id="rId31"/>
    <p:sldMasterId id="2147484061" r:id="rId32"/>
    <p:sldMasterId id="2147484064" r:id="rId33"/>
    <p:sldMasterId id="2147484067" r:id="rId34"/>
    <p:sldMasterId id="2147484070" r:id="rId35"/>
  </p:sldMasterIdLst>
  <p:notesMasterIdLst>
    <p:notesMasterId r:id="rId139"/>
  </p:notesMasterIdLst>
  <p:handoutMasterIdLst>
    <p:handoutMasterId r:id="rId140"/>
  </p:handoutMasterIdLst>
  <p:sldIdLst>
    <p:sldId id="259" r:id="rId36"/>
    <p:sldId id="345" r:id="rId37"/>
    <p:sldId id="357" r:id="rId38"/>
    <p:sldId id="284" r:id="rId39"/>
    <p:sldId id="390" r:id="rId40"/>
    <p:sldId id="391" r:id="rId41"/>
    <p:sldId id="392" r:id="rId42"/>
    <p:sldId id="393" r:id="rId43"/>
    <p:sldId id="394" r:id="rId44"/>
    <p:sldId id="395" r:id="rId45"/>
    <p:sldId id="396" r:id="rId46"/>
    <p:sldId id="397" r:id="rId47"/>
    <p:sldId id="398" r:id="rId48"/>
    <p:sldId id="399" r:id="rId49"/>
    <p:sldId id="389" r:id="rId50"/>
    <p:sldId id="401" r:id="rId51"/>
    <p:sldId id="402" r:id="rId52"/>
    <p:sldId id="403" r:id="rId53"/>
    <p:sldId id="404" r:id="rId54"/>
    <p:sldId id="346" r:id="rId55"/>
    <p:sldId id="358" r:id="rId56"/>
    <p:sldId id="405" r:id="rId57"/>
    <p:sldId id="518" r:id="rId58"/>
    <p:sldId id="433" r:id="rId59"/>
    <p:sldId id="434" r:id="rId60"/>
    <p:sldId id="436" r:id="rId61"/>
    <p:sldId id="437" r:id="rId62"/>
    <p:sldId id="440" r:id="rId63"/>
    <p:sldId id="438" r:id="rId64"/>
    <p:sldId id="439" r:id="rId65"/>
    <p:sldId id="441" r:id="rId66"/>
    <p:sldId id="360" r:id="rId67"/>
    <p:sldId id="361" r:id="rId68"/>
    <p:sldId id="443" r:id="rId69"/>
    <p:sldId id="442" r:id="rId70"/>
    <p:sldId id="362" r:id="rId71"/>
    <p:sldId id="444" r:id="rId72"/>
    <p:sldId id="445" r:id="rId73"/>
    <p:sldId id="446" r:id="rId74"/>
    <p:sldId id="447" r:id="rId75"/>
    <p:sldId id="377" r:id="rId76"/>
    <p:sldId id="383" r:id="rId77"/>
    <p:sldId id="380" r:id="rId78"/>
    <p:sldId id="384" r:id="rId79"/>
    <p:sldId id="385" r:id="rId80"/>
    <p:sldId id="386" r:id="rId81"/>
    <p:sldId id="455" r:id="rId82"/>
    <p:sldId id="457" r:id="rId83"/>
    <p:sldId id="458" r:id="rId84"/>
    <p:sldId id="459" r:id="rId85"/>
    <p:sldId id="460" r:id="rId86"/>
    <p:sldId id="461" r:id="rId87"/>
    <p:sldId id="462" r:id="rId88"/>
    <p:sldId id="463" r:id="rId89"/>
    <p:sldId id="464" r:id="rId90"/>
    <p:sldId id="465" r:id="rId91"/>
    <p:sldId id="466" r:id="rId92"/>
    <p:sldId id="467" r:id="rId93"/>
    <p:sldId id="468" r:id="rId94"/>
    <p:sldId id="469" r:id="rId95"/>
    <p:sldId id="470" r:id="rId96"/>
    <p:sldId id="471" r:id="rId97"/>
    <p:sldId id="472" r:id="rId98"/>
    <p:sldId id="473" r:id="rId99"/>
    <p:sldId id="474" r:id="rId100"/>
    <p:sldId id="475" r:id="rId101"/>
    <p:sldId id="476" r:id="rId102"/>
    <p:sldId id="477" r:id="rId103"/>
    <p:sldId id="478" r:id="rId104"/>
    <p:sldId id="479" r:id="rId105"/>
    <p:sldId id="480" r:id="rId106"/>
    <p:sldId id="481" r:id="rId107"/>
    <p:sldId id="482" r:id="rId108"/>
    <p:sldId id="483" r:id="rId109"/>
    <p:sldId id="484" r:id="rId110"/>
    <p:sldId id="485" r:id="rId111"/>
    <p:sldId id="486" r:id="rId112"/>
    <p:sldId id="487" r:id="rId113"/>
    <p:sldId id="488" r:id="rId114"/>
    <p:sldId id="489" r:id="rId115"/>
    <p:sldId id="490" r:id="rId116"/>
    <p:sldId id="491" r:id="rId117"/>
    <p:sldId id="492" r:id="rId118"/>
    <p:sldId id="493" r:id="rId119"/>
    <p:sldId id="494" r:id="rId120"/>
    <p:sldId id="495" r:id="rId121"/>
    <p:sldId id="496" r:id="rId122"/>
    <p:sldId id="497" r:id="rId123"/>
    <p:sldId id="498" r:id="rId124"/>
    <p:sldId id="499" r:id="rId125"/>
    <p:sldId id="500" r:id="rId126"/>
    <p:sldId id="501" r:id="rId127"/>
    <p:sldId id="502" r:id="rId128"/>
    <p:sldId id="503" r:id="rId129"/>
    <p:sldId id="504" r:id="rId130"/>
    <p:sldId id="505" r:id="rId131"/>
    <p:sldId id="506" r:id="rId132"/>
    <p:sldId id="507" r:id="rId133"/>
    <p:sldId id="508" r:id="rId134"/>
    <p:sldId id="509" r:id="rId135"/>
    <p:sldId id="510" r:id="rId136"/>
    <p:sldId id="511" r:id="rId137"/>
    <p:sldId id="275" r:id="rId138"/>
  </p:sldIdLst>
  <p:sldSz cx="12192000" cy="6858000"/>
  <p:notesSz cx="6858000" cy="9144000"/>
  <p:custDataLst>
    <p:tags r:id="rId1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3840" userDrawn="1">
          <p15:clr>
            <a:srgbClr val="A4A3A4"/>
          </p15:clr>
        </p15:guide>
        <p15:guide id="5" orient="horz" pos="1020" userDrawn="1">
          <p15:clr>
            <a:srgbClr val="A4A3A4"/>
          </p15:clr>
        </p15:guide>
        <p15:guide id="6" orient="horz" pos="1473" userDrawn="1">
          <p15:clr>
            <a:srgbClr val="A4A3A4"/>
          </p15:clr>
        </p15:guide>
        <p15:guide id="7" orient="horz" pos="3160" userDrawn="1">
          <p15:clr>
            <a:srgbClr val="A4A3A4"/>
          </p15:clr>
        </p15:guide>
        <p15:guide id="8" pos="2072" userDrawn="1">
          <p15:clr>
            <a:srgbClr val="A4A3A4"/>
          </p15:clr>
        </p15:guide>
        <p15:guide id="9" pos="4088" userDrawn="1">
          <p15:clr>
            <a:srgbClr val="A4A3A4"/>
          </p15:clr>
        </p15:guide>
        <p15:guide id="10" pos="5984" userDrawn="1">
          <p15:clr>
            <a:srgbClr val="A4A3A4"/>
          </p15:clr>
        </p15:guide>
        <p15:guide id="11" pos="5314" userDrawn="1">
          <p15:clr>
            <a:srgbClr val="A4A3A4"/>
          </p15:clr>
        </p15:guide>
        <p15:guide id="12" pos="230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81" autoAdjust="0"/>
    <p:restoredTop sz="94259" autoAdjust="0"/>
  </p:normalViewPr>
  <p:slideViewPr>
    <p:cSldViewPr snapToGrid="0" showGuides="1">
      <p:cViewPr>
        <p:scale>
          <a:sx n="125" d="100"/>
          <a:sy n="125" d="100"/>
        </p:scale>
        <p:origin x="1660" y="660"/>
      </p:cViewPr>
      <p:guideLst>
        <p:guide pos="3840"/>
        <p:guide orient="horz" pos="1020"/>
        <p:guide orient="horz" pos="1473"/>
        <p:guide orient="horz" pos="3160"/>
        <p:guide pos="2072"/>
        <p:guide pos="4088"/>
        <p:guide pos="5984"/>
        <p:guide pos="5314"/>
        <p:guide pos="2305"/>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13844"/>
    </p:cViewPr>
  </p:sorterViewPr>
  <p:notesViewPr>
    <p:cSldViewPr snapToGrid="0">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82.xml"/><Relationship Id="rId21" Type="http://schemas.openxmlformats.org/officeDocument/2006/relationships/slideMaster" Target="slideMasters/slideMaster21.xml"/><Relationship Id="rId42" Type="http://schemas.openxmlformats.org/officeDocument/2006/relationships/slide" Target="slides/slide7.xml"/><Relationship Id="rId63" Type="http://schemas.openxmlformats.org/officeDocument/2006/relationships/slide" Target="slides/slide28.xml"/><Relationship Id="rId84" Type="http://schemas.openxmlformats.org/officeDocument/2006/relationships/slide" Target="slides/slide49.xml"/><Relationship Id="rId138" Type="http://schemas.openxmlformats.org/officeDocument/2006/relationships/slide" Target="slides/slide103.xml"/><Relationship Id="rId107" Type="http://schemas.openxmlformats.org/officeDocument/2006/relationships/slide" Target="slides/slide72.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53" Type="http://schemas.openxmlformats.org/officeDocument/2006/relationships/slide" Target="slides/slide18.xml"/><Relationship Id="rId74" Type="http://schemas.openxmlformats.org/officeDocument/2006/relationships/slide" Target="slides/slide39.xml"/><Relationship Id="rId128" Type="http://schemas.openxmlformats.org/officeDocument/2006/relationships/slide" Target="slides/slide93.xml"/><Relationship Id="rId5" Type="http://schemas.openxmlformats.org/officeDocument/2006/relationships/slideMaster" Target="slideMasters/slideMaster5.xml"/><Relationship Id="rId90" Type="http://schemas.openxmlformats.org/officeDocument/2006/relationships/slide" Target="slides/slide55.xml"/><Relationship Id="rId95" Type="http://schemas.openxmlformats.org/officeDocument/2006/relationships/slide" Target="slides/slide60.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43" Type="http://schemas.openxmlformats.org/officeDocument/2006/relationships/slide" Target="slides/slide8.xml"/><Relationship Id="rId48" Type="http://schemas.openxmlformats.org/officeDocument/2006/relationships/slide" Target="slides/slide13.xml"/><Relationship Id="rId64" Type="http://schemas.openxmlformats.org/officeDocument/2006/relationships/slide" Target="slides/slide29.xml"/><Relationship Id="rId69" Type="http://schemas.openxmlformats.org/officeDocument/2006/relationships/slide" Target="slides/slide34.xml"/><Relationship Id="rId113" Type="http://schemas.openxmlformats.org/officeDocument/2006/relationships/slide" Target="slides/slide78.xml"/><Relationship Id="rId118" Type="http://schemas.openxmlformats.org/officeDocument/2006/relationships/slide" Target="slides/slide83.xml"/><Relationship Id="rId134" Type="http://schemas.openxmlformats.org/officeDocument/2006/relationships/slide" Target="slides/slide99.xml"/><Relationship Id="rId139" Type="http://schemas.openxmlformats.org/officeDocument/2006/relationships/notesMaster" Target="notesMasters/notesMaster1.xml"/><Relationship Id="rId80" Type="http://schemas.openxmlformats.org/officeDocument/2006/relationships/slide" Target="slides/slide45.xml"/><Relationship Id="rId85" Type="http://schemas.openxmlformats.org/officeDocument/2006/relationships/slide" Target="slides/slide50.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Master" Target="slideMasters/slideMaster33.xml"/><Relationship Id="rId38" Type="http://schemas.openxmlformats.org/officeDocument/2006/relationships/slide" Target="slides/slide3.xml"/><Relationship Id="rId59" Type="http://schemas.openxmlformats.org/officeDocument/2006/relationships/slide" Target="slides/slide24.xml"/><Relationship Id="rId103" Type="http://schemas.openxmlformats.org/officeDocument/2006/relationships/slide" Target="slides/slide68.xml"/><Relationship Id="rId108" Type="http://schemas.openxmlformats.org/officeDocument/2006/relationships/slide" Target="slides/slide73.xml"/><Relationship Id="rId124" Type="http://schemas.openxmlformats.org/officeDocument/2006/relationships/slide" Target="slides/slide89.xml"/><Relationship Id="rId129" Type="http://schemas.openxmlformats.org/officeDocument/2006/relationships/slide" Target="slides/slide94.xml"/><Relationship Id="rId54" Type="http://schemas.openxmlformats.org/officeDocument/2006/relationships/slide" Target="slides/slide19.xml"/><Relationship Id="rId70" Type="http://schemas.openxmlformats.org/officeDocument/2006/relationships/slide" Target="slides/slide35.xml"/><Relationship Id="rId75" Type="http://schemas.openxmlformats.org/officeDocument/2006/relationships/slide" Target="slides/slide40.xml"/><Relationship Id="rId91" Type="http://schemas.openxmlformats.org/officeDocument/2006/relationships/slide" Target="slides/slide56.xml"/><Relationship Id="rId96" Type="http://schemas.openxmlformats.org/officeDocument/2006/relationships/slide" Target="slides/slide61.xml"/><Relationship Id="rId140" Type="http://schemas.openxmlformats.org/officeDocument/2006/relationships/handoutMaster" Target="handoutMasters/handoutMaster1.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49" Type="http://schemas.openxmlformats.org/officeDocument/2006/relationships/slide" Target="slides/slide14.xml"/><Relationship Id="rId114" Type="http://schemas.openxmlformats.org/officeDocument/2006/relationships/slide" Target="slides/slide79.xml"/><Relationship Id="rId119" Type="http://schemas.openxmlformats.org/officeDocument/2006/relationships/slide" Target="slides/slide84.xml"/><Relationship Id="rId44" Type="http://schemas.openxmlformats.org/officeDocument/2006/relationships/slide" Target="slides/slide9.xml"/><Relationship Id="rId60" Type="http://schemas.openxmlformats.org/officeDocument/2006/relationships/slide" Target="slides/slide25.xml"/><Relationship Id="rId65" Type="http://schemas.openxmlformats.org/officeDocument/2006/relationships/slide" Target="slides/slide30.xml"/><Relationship Id="rId81" Type="http://schemas.openxmlformats.org/officeDocument/2006/relationships/slide" Target="slides/slide46.xml"/><Relationship Id="rId86" Type="http://schemas.openxmlformats.org/officeDocument/2006/relationships/slide" Target="slides/slide51.xml"/><Relationship Id="rId130" Type="http://schemas.openxmlformats.org/officeDocument/2006/relationships/slide" Target="slides/slide95.xml"/><Relationship Id="rId135" Type="http://schemas.openxmlformats.org/officeDocument/2006/relationships/slide" Target="slides/slide100.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4.xml"/><Relationship Id="rId109" Type="http://schemas.openxmlformats.org/officeDocument/2006/relationships/slide" Target="slides/slide74.xml"/><Relationship Id="rId34" Type="http://schemas.openxmlformats.org/officeDocument/2006/relationships/slideMaster" Target="slideMasters/slideMaster34.xml"/><Relationship Id="rId50" Type="http://schemas.openxmlformats.org/officeDocument/2006/relationships/slide" Target="slides/slide15.xml"/><Relationship Id="rId55" Type="http://schemas.openxmlformats.org/officeDocument/2006/relationships/slide" Target="slides/slide20.xml"/><Relationship Id="rId76" Type="http://schemas.openxmlformats.org/officeDocument/2006/relationships/slide" Target="slides/slide41.xml"/><Relationship Id="rId97" Type="http://schemas.openxmlformats.org/officeDocument/2006/relationships/slide" Target="slides/slide62.xml"/><Relationship Id="rId104" Type="http://schemas.openxmlformats.org/officeDocument/2006/relationships/slide" Target="slides/slide69.xml"/><Relationship Id="rId120" Type="http://schemas.openxmlformats.org/officeDocument/2006/relationships/slide" Target="slides/slide85.xml"/><Relationship Id="rId125" Type="http://schemas.openxmlformats.org/officeDocument/2006/relationships/slide" Target="slides/slide90.xml"/><Relationship Id="rId141" Type="http://schemas.openxmlformats.org/officeDocument/2006/relationships/tags" Target="tags/tag1.xml"/><Relationship Id="rId146"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36.xml"/><Relationship Id="rId92" Type="http://schemas.openxmlformats.org/officeDocument/2006/relationships/slide" Target="slides/slide57.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 Target="slides/slide5.xml"/><Relationship Id="rId45" Type="http://schemas.openxmlformats.org/officeDocument/2006/relationships/slide" Target="slides/slide10.xml"/><Relationship Id="rId66" Type="http://schemas.openxmlformats.org/officeDocument/2006/relationships/slide" Target="slides/slide31.xml"/><Relationship Id="rId87" Type="http://schemas.openxmlformats.org/officeDocument/2006/relationships/slide" Target="slides/slide52.xml"/><Relationship Id="rId110" Type="http://schemas.openxmlformats.org/officeDocument/2006/relationships/slide" Target="slides/slide75.xml"/><Relationship Id="rId115" Type="http://schemas.openxmlformats.org/officeDocument/2006/relationships/slide" Target="slides/slide80.xml"/><Relationship Id="rId131" Type="http://schemas.openxmlformats.org/officeDocument/2006/relationships/slide" Target="slides/slide96.xml"/><Relationship Id="rId136" Type="http://schemas.openxmlformats.org/officeDocument/2006/relationships/slide" Target="slides/slide101.xml"/><Relationship Id="rId61" Type="http://schemas.openxmlformats.org/officeDocument/2006/relationships/slide" Target="slides/slide26.xml"/><Relationship Id="rId82" Type="http://schemas.openxmlformats.org/officeDocument/2006/relationships/slide" Target="slides/slide47.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56" Type="http://schemas.openxmlformats.org/officeDocument/2006/relationships/slide" Target="slides/slide21.xml"/><Relationship Id="rId77" Type="http://schemas.openxmlformats.org/officeDocument/2006/relationships/slide" Target="slides/slide42.xml"/><Relationship Id="rId100" Type="http://schemas.openxmlformats.org/officeDocument/2006/relationships/slide" Target="slides/slide65.xml"/><Relationship Id="rId105" Type="http://schemas.openxmlformats.org/officeDocument/2006/relationships/slide" Target="slides/slide70.xml"/><Relationship Id="rId126" Type="http://schemas.openxmlformats.org/officeDocument/2006/relationships/slide" Target="slides/slide91.xml"/><Relationship Id="rId8" Type="http://schemas.openxmlformats.org/officeDocument/2006/relationships/slideMaster" Target="slideMasters/slideMaster8.xml"/><Relationship Id="rId51" Type="http://schemas.openxmlformats.org/officeDocument/2006/relationships/slide" Target="slides/slide16.xml"/><Relationship Id="rId72" Type="http://schemas.openxmlformats.org/officeDocument/2006/relationships/slide" Target="slides/slide37.xml"/><Relationship Id="rId93" Type="http://schemas.openxmlformats.org/officeDocument/2006/relationships/slide" Target="slides/slide58.xml"/><Relationship Id="rId98" Type="http://schemas.openxmlformats.org/officeDocument/2006/relationships/slide" Target="slides/slide63.xml"/><Relationship Id="rId121" Type="http://schemas.openxmlformats.org/officeDocument/2006/relationships/slide" Target="slides/slide86.xml"/><Relationship Id="rId142" Type="http://schemas.openxmlformats.org/officeDocument/2006/relationships/commentAuthors" Target="commentAuthors.xml"/><Relationship Id="rId3" Type="http://schemas.openxmlformats.org/officeDocument/2006/relationships/slideMaster" Target="slideMasters/slideMaster3.xml"/><Relationship Id="rId25" Type="http://schemas.openxmlformats.org/officeDocument/2006/relationships/slideMaster" Target="slideMasters/slideMaster25.xml"/><Relationship Id="rId46" Type="http://schemas.openxmlformats.org/officeDocument/2006/relationships/slide" Target="slides/slide11.xml"/><Relationship Id="rId67" Type="http://schemas.openxmlformats.org/officeDocument/2006/relationships/slide" Target="slides/slide32.xml"/><Relationship Id="rId116" Type="http://schemas.openxmlformats.org/officeDocument/2006/relationships/slide" Target="slides/slide81.xml"/><Relationship Id="rId137" Type="http://schemas.openxmlformats.org/officeDocument/2006/relationships/slide" Target="slides/slide102.xml"/><Relationship Id="rId20" Type="http://schemas.openxmlformats.org/officeDocument/2006/relationships/slideMaster" Target="slideMasters/slideMaster20.xml"/><Relationship Id="rId41" Type="http://schemas.openxmlformats.org/officeDocument/2006/relationships/slide" Target="slides/slide6.xml"/><Relationship Id="rId62" Type="http://schemas.openxmlformats.org/officeDocument/2006/relationships/slide" Target="slides/slide27.xml"/><Relationship Id="rId83" Type="http://schemas.openxmlformats.org/officeDocument/2006/relationships/slide" Target="slides/slide48.xml"/><Relationship Id="rId88" Type="http://schemas.openxmlformats.org/officeDocument/2006/relationships/slide" Target="slides/slide53.xml"/><Relationship Id="rId111" Type="http://schemas.openxmlformats.org/officeDocument/2006/relationships/slide" Target="slides/slide76.xml"/><Relationship Id="rId132" Type="http://schemas.openxmlformats.org/officeDocument/2006/relationships/slide" Target="slides/slide97.xml"/><Relationship Id="rId15" Type="http://schemas.openxmlformats.org/officeDocument/2006/relationships/slideMaster" Target="slideMasters/slideMaster15.xml"/><Relationship Id="rId36" Type="http://schemas.openxmlformats.org/officeDocument/2006/relationships/slide" Target="slides/slide1.xml"/><Relationship Id="rId57" Type="http://schemas.openxmlformats.org/officeDocument/2006/relationships/slide" Target="slides/slide22.xml"/><Relationship Id="rId106" Type="http://schemas.openxmlformats.org/officeDocument/2006/relationships/slide" Target="slides/slide71.xml"/><Relationship Id="rId127" Type="http://schemas.openxmlformats.org/officeDocument/2006/relationships/slide" Target="slides/slide92.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52" Type="http://schemas.openxmlformats.org/officeDocument/2006/relationships/slide" Target="slides/slide17.xml"/><Relationship Id="rId73" Type="http://schemas.openxmlformats.org/officeDocument/2006/relationships/slide" Target="slides/slide38.xml"/><Relationship Id="rId78" Type="http://schemas.openxmlformats.org/officeDocument/2006/relationships/slide" Target="slides/slide43.xml"/><Relationship Id="rId94" Type="http://schemas.openxmlformats.org/officeDocument/2006/relationships/slide" Target="slides/slide59.xml"/><Relationship Id="rId99" Type="http://schemas.openxmlformats.org/officeDocument/2006/relationships/slide" Target="slides/slide64.xml"/><Relationship Id="rId101" Type="http://schemas.openxmlformats.org/officeDocument/2006/relationships/slide" Target="slides/slide66.xml"/><Relationship Id="rId122" Type="http://schemas.openxmlformats.org/officeDocument/2006/relationships/slide" Target="slides/slide87.xml"/><Relationship Id="rId14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Master" Target="slideMasters/slideMaster26.xml"/><Relationship Id="rId47" Type="http://schemas.openxmlformats.org/officeDocument/2006/relationships/slide" Target="slides/slide12.xml"/><Relationship Id="rId68" Type="http://schemas.openxmlformats.org/officeDocument/2006/relationships/slide" Target="slides/slide33.xml"/><Relationship Id="rId89" Type="http://schemas.openxmlformats.org/officeDocument/2006/relationships/slide" Target="slides/slide54.xml"/><Relationship Id="rId112" Type="http://schemas.openxmlformats.org/officeDocument/2006/relationships/slide" Target="slides/slide77.xml"/><Relationship Id="rId133" Type="http://schemas.openxmlformats.org/officeDocument/2006/relationships/slide" Target="slides/slide98.xml"/><Relationship Id="rId16" Type="http://schemas.openxmlformats.org/officeDocument/2006/relationships/slideMaster" Target="slideMasters/slideMaster16.xml"/><Relationship Id="rId37" Type="http://schemas.openxmlformats.org/officeDocument/2006/relationships/slide" Target="slides/slide2.xml"/><Relationship Id="rId58" Type="http://schemas.openxmlformats.org/officeDocument/2006/relationships/slide" Target="slides/slide23.xml"/><Relationship Id="rId79" Type="http://schemas.openxmlformats.org/officeDocument/2006/relationships/slide" Target="slides/slide44.xml"/><Relationship Id="rId102" Type="http://schemas.openxmlformats.org/officeDocument/2006/relationships/slide" Target="slides/slide67.xml"/><Relationship Id="rId123" Type="http://schemas.openxmlformats.org/officeDocument/2006/relationships/slide" Target="slides/slide88.xml"/><Relationship Id="rId14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t>2024/2/22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t>2024/2/22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towardsdatascience.com/mcculloch-pitts-model-5fdf65ac5dd1" TargetMode="External"/><Relationship Id="rId2" Type="http://schemas.openxmlformats.org/officeDocument/2006/relationships/slide" Target="../slides/slide52.xml"/><Relationship Id="rId1" Type="http://schemas.openxmlformats.org/officeDocument/2006/relationships/notesMaster" Target="../notesMasters/notesMaster1.xml"/><Relationship Id="rId4" Type="http://schemas.openxmlformats.org/officeDocument/2006/relationships/hyperlink" Target="http://www.andreykurenkov.com/writing/ai/a-brief-history-of-neural-nets-and-deep-learning/"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courses.cs.washington.edu/courses/cse590hk/01sp/Readings/tesauro95cacm.pdf"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https://towardsdatascience.com/mcculloch-pitts-model-5fdf65ac5dd1</a:t>
            </a:r>
            <a:endParaRPr lang="en-US" altLang="zh-CN" dirty="0"/>
          </a:p>
          <a:p>
            <a:r>
              <a:rPr lang="en-US" altLang="zh-CN" dirty="0">
                <a:hlinkClick r:id="rId4"/>
              </a:rPr>
              <a:t>http://www.andreykurenkov.com/writing/ai/a-brief-history-of-neural-nets-and-deep-learning/</a:t>
            </a:r>
            <a:endParaRPr lang="zh-CN" altLang="en-US" dirty="0"/>
          </a:p>
        </p:txBody>
      </p:sp>
      <p:sp>
        <p:nvSpPr>
          <p:cNvPr id="4" name="灯片编号占位符 3"/>
          <p:cNvSpPr>
            <a:spLocks noGrp="1"/>
          </p:cNvSpPr>
          <p:nvPr>
            <p:ph type="sldNum" sz="quarter" idx="5"/>
          </p:nvPr>
        </p:nvSpPr>
        <p:spPr/>
        <p:txBody>
          <a:bodyPr/>
          <a:lstStyle/>
          <a:p>
            <a:fld id="{88244AFA-7761-439F-B8FD-AF3627C959B1}" type="slidenum">
              <a:rPr lang="zh-CN" altLang="en-US" smtClean="0"/>
              <a:t>52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err="1">
                <a:solidFill>
                  <a:srgbClr val="292929"/>
                </a:solidFill>
                <a:effectLst/>
                <a:latin typeface="charter"/>
              </a:rPr>
              <a:t>MuCulloch</a:t>
            </a:r>
            <a:r>
              <a:rPr lang="en-US" altLang="zh-CN" b="0" i="0" dirty="0">
                <a:solidFill>
                  <a:srgbClr val="292929"/>
                </a:solidFill>
                <a:effectLst/>
                <a:latin typeface="charter"/>
              </a:rPr>
              <a:t> (neuroscientist) and Walter Pitts (logician) in 1943</a:t>
            </a:r>
            <a:endParaRPr lang="zh-CN" altLang="en-US" dirty="0"/>
          </a:p>
        </p:txBody>
      </p:sp>
      <p:sp>
        <p:nvSpPr>
          <p:cNvPr id="4" name="灯片编号占位符 3"/>
          <p:cNvSpPr>
            <a:spLocks noGrp="1"/>
          </p:cNvSpPr>
          <p:nvPr>
            <p:ph type="sldNum" sz="quarter" idx="5"/>
          </p:nvPr>
        </p:nvSpPr>
        <p:spPr/>
        <p:txBody>
          <a:bodyPr/>
          <a:lstStyle/>
          <a:p>
            <a:fld id="{88244AFA-7761-439F-B8FD-AF3627C959B1}" type="slidenum">
              <a:rPr lang="zh-CN" altLang="en-US" smtClean="0"/>
              <a:t>53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RBM</a:t>
            </a:r>
            <a:r>
              <a:rPr lang="zh-CN" altLang="en-US" sz="1200" b="0" i="0" kern="1200" dirty="0">
                <a:solidFill>
                  <a:schemeClr val="tx1"/>
                </a:solidFill>
                <a:effectLst/>
                <a:latin typeface="+mn-lt"/>
                <a:ea typeface="+mn-ea"/>
                <a:cs typeface="+mn-cs"/>
              </a:rPr>
              <a:t>可以看做是一个编码解码的过程，从可见层到隐藏层就是编码，而反过来从隐藏层到可见层就是解码。在推荐系统中，我们可以把每个用户对各个物品的评分做为可见层神经元的输入，然后有多少个用户就有了多少个训练样本。由于用户不是对所有的物品都有评分，所以任意样本有些可见层神经元没有值。但是这不影响我们的模型训练。在训练模型时，对于每个样本，我们仅仅用有用户数值的可见层神经元来训练模型。</a:t>
            </a:r>
          </a:p>
          <a:p>
            <a:r>
              <a:rPr lang="zh-CN" altLang="en-US" sz="1200" b="0" i="0" kern="1200" dirty="0">
                <a:solidFill>
                  <a:schemeClr val="tx1"/>
                </a:solidFill>
                <a:effectLst/>
                <a:latin typeface="+mn-lt"/>
                <a:ea typeface="+mn-ea"/>
                <a:cs typeface="+mn-cs"/>
              </a:rPr>
              <a:t>　　　　对于可见层输入的训练样本和随机初始化的</a:t>
            </a:r>
            <a:r>
              <a:rPr lang="en-US" altLang="zh-CN" sz="1200" b="0" i="0" u="none" strike="noStrike" kern="1200" dirty="0" err="1">
                <a:solidFill>
                  <a:schemeClr val="tx1"/>
                </a:solidFill>
                <a:effectLst/>
                <a:latin typeface="+mn-lt"/>
                <a:ea typeface="+mn-ea"/>
                <a:cs typeface="+mn-cs"/>
              </a:rPr>
              <a:t>W,aW,a</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我们可以用上面的</a:t>
            </a:r>
            <a:r>
              <a:rPr lang="en-US" altLang="zh-CN" sz="1200" b="0" i="0" kern="1200" dirty="0">
                <a:solidFill>
                  <a:schemeClr val="tx1"/>
                </a:solidFill>
                <a:effectLst/>
                <a:latin typeface="+mn-lt"/>
                <a:ea typeface="+mn-ea"/>
                <a:cs typeface="+mn-cs"/>
              </a:rPr>
              <a:t>sigmoid</a:t>
            </a:r>
            <a:r>
              <a:rPr lang="zh-CN" altLang="en-US" sz="1200" b="0" i="0" kern="1200" dirty="0">
                <a:solidFill>
                  <a:schemeClr val="tx1"/>
                </a:solidFill>
                <a:effectLst/>
                <a:latin typeface="+mn-lt"/>
                <a:ea typeface="+mn-ea"/>
                <a:cs typeface="+mn-cs"/>
              </a:rPr>
              <a:t>激活函数得到隐藏层的神经元的</a:t>
            </a:r>
            <a:r>
              <a:rPr lang="en-US" altLang="zh-CN" sz="1200" b="0" i="0" kern="1200" dirty="0">
                <a:solidFill>
                  <a:schemeClr val="tx1"/>
                </a:solidFill>
                <a:effectLst/>
                <a:latin typeface="+mn-lt"/>
                <a:ea typeface="+mn-ea"/>
                <a:cs typeface="+mn-cs"/>
              </a:rPr>
              <a:t>0,1</a:t>
            </a:r>
            <a:r>
              <a:rPr lang="zh-CN" altLang="en-US" sz="1200" b="0" i="0" kern="1200" dirty="0">
                <a:solidFill>
                  <a:schemeClr val="tx1"/>
                </a:solidFill>
                <a:effectLst/>
                <a:latin typeface="+mn-lt"/>
                <a:ea typeface="+mn-ea"/>
                <a:cs typeface="+mn-cs"/>
              </a:rPr>
              <a:t>值，这就是编码。然后反过来从隐藏层的神经元值和</a:t>
            </a:r>
            <a:r>
              <a:rPr lang="en-US" altLang="zh-CN" sz="1200" b="0" i="0" u="none" strike="noStrike" kern="1200" dirty="0" err="1">
                <a:solidFill>
                  <a:schemeClr val="tx1"/>
                </a:solidFill>
                <a:effectLst/>
                <a:latin typeface="+mn-lt"/>
                <a:ea typeface="+mn-ea"/>
                <a:cs typeface="+mn-cs"/>
              </a:rPr>
              <a:t>W,bW,b</a:t>
            </a:r>
            <a:r>
              <a:rPr lang="zh-CN" altLang="en-US" sz="1200" b="0" i="0" kern="1200" dirty="0">
                <a:solidFill>
                  <a:schemeClr val="tx1"/>
                </a:solidFill>
                <a:effectLst/>
                <a:latin typeface="+mn-lt"/>
                <a:ea typeface="+mn-ea"/>
                <a:cs typeface="+mn-cs"/>
              </a:rPr>
              <a:t>可以得到可见层输出，这就是解码。对于每个训练样本， 我们期望编码解码后的可见层输出和我们的之前可见层输入的差距尽量的小，即上面的对数似然损失函数尽可能小。按照这个损失函数，我们通过迭代优化得到</a:t>
            </a:r>
            <a:r>
              <a:rPr lang="en-US" altLang="zh-CN" sz="1200" b="0" i="0" u="none" strike="noStrike" kern="1200" dirty="0" err="1">
                <a:solidFill>
                  <a:schemeClr val="tx1"/>
                </a:solidFill>
                <a:effectLst/>
                <a:latin typeface="+mn-lt"/>
                <a:ea typeface="+mn-ea"/>
                <a:cs typeface="+mn-cs"/>
              </a:rPr>
              <a:t>W,a,bW,a,b</a:t>
            </a:r>
            <a:r>
              <a:rPr lang="zh-CN" altLang="en-US" sz="1200" b="0" i="0" kern="1200" dirty="0">
                <a:solidFill>
                  <a:schemeClr val="tx1"/>
                </a:solidFill>
                <a:effectLst/>
                <a:latin typeface="+mn-lt"/>
                <a:ea typeface="+mn-ea"/>
                <a:cs typeface="+mn-cs"/>
              </a:rPr>
              <a:t>，然后对于某个用于那些没有评分的物品，我们用解码的过程可以得到一个预测评分，取最高的若干评分对应物品即可做用户物品推荐了。</a:t>
            </a:r>
          </a:p>
          <a:p>
            <a:endParaRPr lang="en-US" dirty="0"/>
          </a:p>
        </p:txBody>
      </p:sp>
      <p:sp>
        <p:nvSpPr>
          <p:cNvPr id="4" name="灯片编号占位符 3"/>
          <p:cNvSpPr>
            <a:spLocks noGrp="1"/>
          </p:cNvSpPr>
          <p:nvPr>
            <p:ph type="sldNum" sz="quarter" idx="5"/>
          </p:nvPr>
        </p:nvSpPr>
        <p:spPr/>
        <p:txBody>
          <a:bodyPr/>
          <a:lstStyle/>
          <a:p>
            <a:fld id="{88244AFA-7761-439F-B8FD-AF3627C959B1}" type="slidenum">
              <a:rPr lang="zh-CN" altLang="en-US" smtClean="0"/>
              <a:t>72</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one of the most significant results in the history of reinforcement learning was achieved: a neural net that learned to be a world class backgammon player. Dubbed </a:t>
            </a:r>
            <a:r>
              <a:rPr lang="en-US" altLang="zh-CN" u="sng" dirty="0">
                <a:hlinkClick r:id="rId3"/>
              </a:rPr>
              <a:t>TD-Gammon</a:t>
            </a:r>
            <a:r>
              <a:rPr lang="en-US" altLang="zh-CN" dirty="0"/>
              <a:t>, the neural net was trained using a standard reinforcement learning algorithm and was one of the first demonstrations of reinforcement learning being able to outperform humans on relatively complicated tasks </a:t>
            </a:r>
          </a:p>
          <a:p>
            <a:endParaRPr lang="en-US" dirty="0"/>
          </a:p>
        </p:txBody>
      </p:sp>
      <p:sp>
        <p:nvSpPr>
          <p:cNvPr id="4" name="灯片编号占位符 3"/>
          <p:cNvSpPr>
            <a:spLocks noGrp="1"/>
          </p:cNvSpPr>
          <p:nvPr>
            <p:ph type="sldNum" sz="quarter" idx="5"/>
          </p:nvPr>
        </p:nvSpPr>
        <p:spPr/>
        <p:txBody>
          <a:bodyPr/>
          <a:lstStyle/>
          <a:p>
            <a:fld id="{88244AFA-7761-439F-B8FD-AF3627C959B1}" type="slidenum">
              <a:rPr lang="zh-CN" altLang="en-US" smtClean="0"/>
              <a:t>74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“Inspired by one of Hinton’s lectures on deep neural networks, Mohamed began applying them to speech - but deep neural networks required too much computing power for conventional computers – so Hinton and Mohamed enlisted Dahl. A student in Hinton’s lab, Dahl had discovered how to train and simulate neural networks efficiently using the same high-end graphics cards which make vivid computer games feasible on personal computers.</a:t>
            </a:r>
          </a:p>
          <a:p>
            <a:endParaRPr lang="en-US" altLang="zh-CN" dirty="0"/>
          </a:p>
          <a:p>
            <a:r>
              <a:rPr lang="en-US" altLang="zh-CN" dirty="0"/>
              <a:t>They applied the same method to the problem of recognizing fragments of phonemes in very short windows of speech,” said Hinton. “They got significantly better results than previous methods on a standard three-hour benchmark.””</a:t>
            </a:r>
            <a:endParaRPr lang="zh-CN" altLang="en-US" dirty="0"/>
          </a:p>
          <a:p>
            <a:endParaRPr lang="en-US" dirty="0"/>
          </a:p>
        </p:txBody>
      </p:sp>
      <p:sp>
        <p:nvSpPr>
          <p:cNvPr id="4" name="灯片编号占位符 3"/>
          <p:cNvSpPr>
            <a:spLocks noGrp="1"/>
          </p:cNvSpPr>
          <p:nvPr>
            <p:ph type="sldNum" sz="quarter" idx="5"/>
          </p:nvPr>
        </p:nvSpPr>
        <p:spPr/>
        <p:txBody>
          <a:bodyPr/>
          <a:lstStyle/>
          <a:p>
            <a:fld id="{88244AFA-7761-439F-B8FD-AF3627C959B1}" type="slidenum">
              <a:rPr lang="zh-CN" altLang="en-US" smtClean="0"/>
              <a:t>82</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Numerical and medical</a:t>
            </a:r>
          </a:p>
        </p:txBody>
      </p:sp>
      <p:sp>
        <p:nvSpPr>
          <p:cNvPr id="4" name="灯片编号占位符 3"/>
          <p:cNvSpPr>
            <a:spLocks noGrp="1"/>
          </p:cNvSpPr>
          <p:nvPr>
            <p:ph type="sldNum" sz="quarter" idx="5"/>
          </p:nvPr>
        </p:nvSpPr>
        <p:spPr/>
        <p:txBody>
          <a:bodyPr/>
          <a:lstStyle/>
          <a:p>
            <a:fld id="{88244AFA-7761-439F-B8FD-AF3627C959B1}" type="slidenum">
              <a:rPr lang="zh-CN" altLang="en-US" smtClean="0"/>
              <a:t>93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4.xml"/><Relationship Id="rId4"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4.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4.xml"/><Relationship Id="rId4" Type="http://schemas.openxmlformats.org/officeDocument/2006/relationships/image" Target="../media/image4.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4.xml"/><Relationship Id="rId4" Type="http://schemas.openxmlformats.org/officeDocument/2006/relationships/image" Target="../media/image4.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4.xml"/><Relationship Id="rId4" Type="http://schemas.openxmlformats.org/officeDocument/2006/relationships/image" Target="../media/image1.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5.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5.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5.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5.xml"/><Relationship Id="rId4" Type="http://schemas.openxmlformats.org/officeDocument/2006/relationships/image" Target="../media/image8.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5.xml"/><Relationship Id="rId4" Type="http://schemas.openxmlformats.org/officeDocument/2006/relationships/image" Target="../media/image8.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5.xml"/><Relationship Id="rId4" Type="http://schemas.openxmlformats.org/officeDocument/2006/relationships/image" Target="../media/image9.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5.xml"/><Relationship Id="rId4" Type="http://schemas.openxmlformats.org/officeDocument/2006/relationships/image" Target="../media/image3.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5.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5.xml"/><Relationship Id="rId4" Type="http://schemas.openxmlformats.org/officeDocument/2006/relationships/image" Target="../media/image4.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5.xml"/><Relationship Id="rId4" Type="http://schemas.openxmlformats.org/officeDocument/2006/relationships/image" Target="../media/image4.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5.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6.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6.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6.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6.xml"/><Relationship Id="rId4" Type="http://schemas.openxmlformats.org/officeDocument/2006/relationships/image" Target="../media/image8.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6.xml"/><Relationship Id="rId4" Type="http://schemas.openxmlformats.org/officeDocument/2006/relationships/image" Target="../media/image8.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6.xml"/><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6.xml"/><Relationship Id="rId4" Type="http://schemas.openxmlformats.org/officeDocument/2006/relationships/image" Target="../media/image3.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6.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6.xml"/><Relationship Id="rId4" Type="http://schemas.openxmlformats.org/officeDocument/2006/relationships/image" Target="../media/image4.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6.xml"/><Relationship Id="rId4" Type="http://schemas.openxmlformats.org/officeDocument/2006/relationships/image" Target="../media/image4.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6.xml"/><Relationship Id="rId4" Type="http://schemas.openxmlformats.org/officeDocument/2006/relationships/image" Target="../media/image1.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7.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7.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7.xml"/><Relationship Id="rId4" Type="http://schemas.openxmlformats.org/officeDocument/2006/relationships/image" Target="../media/image8.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7.xml"/><Relationship Id="rId4" Type="http://schemas.openxmlformats.org/officeDocument/2006/relationships/image" Target="../media/image8.pn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7.xml"/><Relationship Id="rId4" Type="http://schemas.openxmlformats.org/officeDocument/2006/relationships/image" Target="../media/image9.pn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7.xml"/><Relationship Id="rId4" Type="http://schemas.openxmlformats.org/officeDocument/2006/relationships/image" Target="../media/image3.pn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7.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7.xml"/><Relationship Id="rId4" Type="http://schemas.openxmlformats.org/officeDocument/2006/relationships/image" Target="../media/image4.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7.xml"/><Relationship Id="rId4" Type="http://schemas.openxmlformats.org/officeDocument/2006/relationships/image" Target="../media/image4.pn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7.xml"/><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8.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8.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8.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8.xml"/><Relationship Id="rId4" Type="http://schemas.openxmlformats.org/officeDocument/2006/relationships/image" Target="../media/image8.pn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8.xml"/><Relationship Id="rId4" Type="http://schemas.openxmlformats.org/officeDocument/2006/relationships/image" Target="../media/image8.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8.xml"/><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8.xml"/><Relationship Id="rId4" Type="http://schemas.openxmlformats.org/officeDocument/2006/relationships/image" Target="../media/image3.png"/></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8.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8.xml"/><Relationship Id="rId4" Type="http://schemas.openxmlformats.org/officeDocument/2006/relationships/image" Target="../media/image4.pn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8.xml"/><Relationship Id="rId4" Type="http://schemas.openxmlformats.org/officeDocument/2006/relationships/image" Target="../media/image4.pn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8.xml"/><Relationship Id="rId4" Type="http://schemas.openxmlformats.org/officeDocument/2006/relationships/image" Target="../media/image1.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9.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9.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9.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9.xml"/><Relationship Id="rId4" Type="http://schemas.openxmlformats.org/officeDocument/2006/relationships/image" Target="../media/image8.pn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9.xml"/><Relationship Id="rId4" Type="http://schemas.openxmlformats.org/officeDocument/2006/relationships/image" Target="../media/image8.png"/></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9.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9.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9.xml"/><Relationship Id="rId4" Type="http://schemas.openxmlformats.org/officeDocument/2006/relationships/image" Target="../media/image9.pn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9.xml"/><Relationship Id="rId4" Type="http://schemas.openxmlformats.org/officeDocument/2006/relationships/image" Target="../media/image3.pn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9.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9.xml"/><Relationship Id="rId4" Type="http://schemas.openxmlformats.org/officeDocument/2006/relationships/image" Target="../media/image4.pn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9.xml"/><Relationship Id="rId4" Type="http://schemas.openxmlformats.org/officeDocument/2006/relationships/image" Target="../media/image4.pn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9.xml"/><Relationship Id="rId4"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9.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0.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0.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0.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0.xml"/><Relationship Id="rId4" Type="http://schemas.openxmlformats.org/officeDocument/2006/relationships/image" Target="../media/image8.pn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0.xml"/><Relationship Id="rId4" Type="http://schemas.openxmlformats.org/officeDocument/2006/relationships/image" Target="../media/image8.pn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0.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0.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0.xml"/><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0.xml"/><Relationship Id="rId4" Type="http://schemas.openxmlformats.org/officeDocument/2006/relationships/image" Target="../media/image3.pn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0.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0.xml"/><Relationship Id="rId4" Type="http://schemas.openxmlformats.org/officeDocument/2006/relationships/image" Target="../media/image4.pn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20.xml"/><Relationship Id="rId4" Type="http://schemas.openxmlformats.org/officeDocument/2006/relationships/image" Target="../media/image4.pn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20.xml"/><Relationship Id="rId4" Type="http://schemas.openxmlformats.org/officeDocument/2006/relationships/image" Target="../media/image1.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0.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1.xml"/><Relationship Id="rId4" Type="http://schemas.openxmlformats.org/officeDocument/2006/relationships/image" Target="../media/image8.png"/></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1.xml"/><Relationship Id="rId4" Type="http://schemas.openxmlformats.org/officeDocument/2006/relationships/image" Target="../media/image8.pn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1.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1.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1.xml"/><Relationship Id="rId4" Type="http://schemas.openxmlformats.org/officeDocument/2006/relationships/image" Target="../media/image9.pn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1.xml"/><Relationship Id="rId4" Type="http://schemas.openxmlformats.org/officeDocument/2006/relationships/image" Target="../media/image3.png"/></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1.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1.xml"/><Relationship Id="rId4" Type="http://schemas.openxmlformats.org/officeDocument/2006/relationships/image" Target="../media/image4.pn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21.xml"/><Relationship Id="rId4" Type="http://schemas.openxmlformats.org/officeDocument/2006/relationships/image" Target="../media/image4.pn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21.xml"/><Relationship Id="rId4"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1.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2.xml"/><Relationship Id="rId4" Type="http://schemas.openxmlformats.org/officeDocument/2006/relationships/image" Target="../media/image8.png"/></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2.xml"/><Relationship Id="rId4" Type="http://schemas.openxmlformats.org/officeDocument/2006/relationships/image" Target="../media/image8.png"/></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2.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2.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2.xml"/><Relationship Id="rId4"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2.xml"/><Relationship Id="rId4" Type="http://schemas.openxmlformats.org/officeDocument/2006/relationships/image" Target="../media/image3.png"/></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2.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2.xml"/><Relationship Id="rId4" Type="http://schemas.openxmlformats.org/officeDocument/2006/relationships/image" Target="../media/image4.pn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22.xml"/><Relationship Id="rId4" Type="http://schemas.openxmlformats.org/officeDocument/2006/relationships/image" Target="../media/image4.pn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22.xml"/><Relationship Id="rId4" Type="http://schemas.openxmlformats.org/officeDocument/2006/relationships/image" Target="../media/image1.pn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2.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3.xml"/><Relationship Id="rId4" Type="http://schemas.openxmlformats.org/officeDocument/2006/relationships/image" Target="../media/image8.png"/></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3.xml"/><Relationship Id="rId4" Type="http://schemas.openxmlformats.org/officeDocument/2006/relationships/image" Target="../media/image8.pn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3.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3.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3.xml"/><Relationship Id="rId4" Type="http://schemas.openxmlformats.org/officeDocument/2006/relationships/image" Target="../media/image9.png"/></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3.xml"/><Relationship Id="rId4" Type="http://schemas.openxmlformats.org/officeDocument/2006/relationships/image" Target="../media/image3.png"/></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3.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3.xml"/><Relationship Id="rId4" Type="http://schemas.openxmlformats.org/officeDocument/2006/relationships/image" Target="../media/image4.pn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23.xml"/><Relationship Id="rId4" Type="http://schemas.openxmlformats.org/officeDocument/2006/relationships/image" Target="../media/image4.png"/></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23.xml"/><Relationship Id="rId4"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3.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4.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4.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4.xml"/><Relationship Id="rId4" Type="http://schemas.openxmlformats.org/officeDocument/2006/relationships/image" Target="../media/image8.png"/></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4.xml"/><Relationship Id="rId4" Type="http://schemas.openxmlformats.org/officeDocument/2006/relationships/image" Target="../media/image8.pn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4.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4.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4.xml"/><Relationship Id="rId4"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4.xml"/><Relationship Id="rId4" Type="http://schemas.openxmlformats.org/officeDocument/2006/relationships/image" Target="../media/image3.png"/></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4.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4.xml"/><Relationship Id="rId4" Type="http://schemas.openxmlformats.org/officeDocument/2006/relationships/image" Target="../media/image4.png"/></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24.xml"/><Relationship Id="rId4" Type="http://schemas.openxmlformats.org/officeDocument/2006/relationships/image" Target="../media/image4.png"/></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24.xml"/><Relationship Id="rId4" Type="http://schemas.openxmlformats.org/officeDocument/2006/relationships/image" Target="../media/image1.pn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4.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5.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5.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5.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5.xml"/><Relationship Id="rId4" Type="http://schemas.openxmlformats.org/officeDocument/2006/relationships/image" Target="../media/image8.png"/></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5.xml"/><Relationship Id="rId4" Type="http://schemas.openxmlformats.org/officeDocument/2006/relationships/image" Target="../media/image8.png"/></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5.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5.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5.xml"/><Relationship Id="rId4" Type="http://schemas.openxmlformats.org/officeDocument/2006/relationships/image" Target="../media/image9.pn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5.xml"/><Relationship Id="rId4" Type="http://schemas.openxmlformats.org/officeDocument/2006/relationships/image" Target="../media/image3.pn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5.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5.xml"/><Relationship Id="rId4" Type="http://schemas.openxmlformats.org/officeDocument/2006/relationships/image" Target="../media/image4.png"/></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25.xml"/><Relationship Id="rId4" Type="http://schemas.openxmlformats.org/officeDocument/2006/relationships/image" Target="../media/image4.png"/></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25.xml"/><Relationship Id="rId4"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5.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6.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6.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6.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6.xml"/><Relationship Id="rId4" Type="http://schemas.openxmlformats.org/officeDocument/2006/relationships/image" Target="../media/image8.png"/></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6.xml"/><Relationship Id="rId4" Type="http://schemas.openxmlformats.org/officeDocument/2006/relationships/image" Target="../media/image8.png"/></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6.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6.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6.xml"/><Relationship Id="rId4"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6.xml"/><Relationship Id="rId4" Type="http://schemas.openxmlformats.org/officeDocument/2006/relationships/image" Target="../media/image3.png"/></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6.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6.xml"/><Relationship Id="rId4" Type="http://schemas.openxmlformats.org/officeDocument/2006/relationships/image" Target="../media/image4.png"/></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26.xml"/><Relationship Id="rId4" Type="http://schemas.openxmlformats.org/officeDocument/2006/relationships/image" Target="../media/image4.png"/></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26.xml"/><Relationship Id="rId4" Type="http://schemas.openxmlformats.org/officeDocument/2006/relationships/image" Target="../media/image1.png"/></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6.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7.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7.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7.xml"/><Relationship Id="rId4" Type="http://schemas.openxmlformats.org/officeDocument/2006/relationships/image" Target="../media/image8.png"/></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7.xml"/><Relationship Id="rId4" Type="http://schemas.openxmlformats.org/officeDocument/2006/relationships/image" Target="../media/image8.png"/></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7.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7.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7.xml"/><Relationship Id="rId4" Type="http://schemas.openxmlformats.org/officeDocument/2006/relationships/image" Target="../media/image9.png"/></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7.xml"/><Relationship Id="rId4" Type="http://schemas.openxmlformats.org/officeDocument/2006/relationships/image" Target="../media/image3.png"/></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7.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7.xml"/><Relationship Id="rId4" Type="http://schemas.openxmlformats.org/officeDocument/2006/relationships/image" Target="../media/image4.png"/></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27.xml"/><Relationship Id="rId4" Type="http://schemas.openxmlformats.org/officeDocument/2006/relationships/image" Target="../media/image4.png"/></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27.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7.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8.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8.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8.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8.xml"/><Relationship Id="rId4" Type="http://schemas.openxmlformats.org/officeDocument/2006/relationships/image" Target="../media/image8.png"/></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8.xml"/><Relationship Id="rId4" Type="http://schemas.openxmlformats.org/officeDocument/2006/relationships/image" Target="../media/image8.png"/></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8.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8.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8.xml"/><Relationship Id="rId4"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8.xml"/><Relationship Id="rId4" Type="http://schemas.openxmlformats.org/officeDocument/2006/relationships/image" Target="../media/image3.png"/></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8.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8.xml"/><Relationship Id="rId4" Type="http://schemas.openxmlformats.org/officeDocument/2006/relationships/image" Target="../media/image4.png"/></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28.xml"/><Relationship Id="rId4" Type="http://schemas.openxmlformats.org/officeDocument/2006/relationships/image" Target="../media/image4.png"/></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28.xml"/><Relationship Id="rId4" Type="http://schemas.openxmlformats.org/officeDocument/2006/relationships/image" Target="../media/image1.pn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8.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9.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9.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9.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9.xml"/><Relationship Id="rId4" Type="http://schemas.openxmlformats.org/officeDocument/2006/relationships/image" Target="../media/image8.png"/></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9.xml"/><Relationship Id="rId4" Type="http://schemas.openxmlformats.org/officeDocument/2006/relationships/image" Target="../media/image8.png"/></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9.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9.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9.xml"/><Relationship Id="rId4" Type="http://schemas.openxmlformats.org/officeDocument/2006/relationships/image" Target="../media/image9.png"/></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9.xml"/><Relationship Id="rId4" Type="http://schemas.openxmlformats.org/officeDocument/2006/relationships/image" Target="../media/image3.png"/></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9.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9.xml"/><Relationship Id="rId4" Type="http://schemas.openxmlformats.org/officeDocument/2006/relationships/image" Target="../media/image4.png"/></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29.xml"/><Relationship Id="rId4" Type="http://schemas.openxmlformats.org/officeDocument/2006/relationships/image" Target="../media/image4.png"/></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29.xml"/><Relationship Id="rId4"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4.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9.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0.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0.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0.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0.xml"/><Relationship Id="rId4" Type="http://schemas.openxmlformats.org/officeDocument/2006/relationships/image" Target="../media/image8.png"/></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0.xml"/><Relationship Id="rId4" Type="http://schemas.openxmlformats.org/officeDocument/2006/relationships/image" Target="../media/image8.png"/></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0.xml"/></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0.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0.xml"/><Relationship Id="rId4"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30.xml"/><Relationship Id="rId4" Type="http://schemas.openxmlformats.org/officeDocument/2006/relationships/image" Target="../media/image3.png"/></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30.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30.xml"/><Relationship Id="rId4" Type="http://schemas.openxmlformats.org/officeDocument/2006/relationships/image" Target="../media/image4.png"/></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30.xml"/><Relationship Id="rId4" Type="http://schemas.openxmlformats.org/officeDocument/2006/relationships/image" Target="../media/image4.png"/></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30.xml"/><Relationship Id="rId4" Type="http://schemas.openxmlformats.org/officeDocument/2006/relationships/image" Target="../media/image1.png"/></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31.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348.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4"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32.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5.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350.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 Id="rId4"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33.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352.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4" Type="http://schemas.openxmlformats.org/officeDocument/2006/relationships/slideMaster" Target="../slideMasters/slideMaster33.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34.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354.xml.rels><?xml version="1.0" encoding="UTF-8" standalone="yes"?>
<Relationships xmlns="http://schemas.openxmlformats.org/package/2006/relationships"><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tags" Target="../tags/tag35.xml"/><Relationship Id="rId4" Type="http://schemas.openxmlformats.org/officeDocument/2006/relationships/slideMaster" Target="../slideMasters/slideMaster34.xml"/></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35.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356.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 Id="rId4" Type="http://schemas.openxmlformats.org/officeDocument/2006/relationships/slideMaster" Target="../slideMasters/slideMaster35.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6.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38.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4"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7.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4"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8.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42.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4"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9.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44.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 Id="rId4"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0.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1.xml"/><Relationship Id="rId4" Type="http://schemas.openxmlformats.org/officeDocument/2006/relationships/image" Target="../media/image8.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1.xml"/><Relationship Id="rId4" Type="http://schemas.openxmlformats.org/officeDocument/2006/relationships/image" Target="../media/image8.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1.xml"/><Relationship Id="rId4" Type="http://schemas.openxmlformats.org/officeDocument/2006/relationships/image" Target="../media/image9.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1.xml"/><Relationship Id="rId4" Type="http://schemas.openxmlformats.org/officeDocument/2006/relationships/image" Target="../media/image3.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1.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1.xml"/><Relationship Id="rId4" Type="http://schemas.openxmlformats.org/officeDocument/2006/relationships/image" Target="../media/image4.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1.xml"/><Relationship Id="rId4" Type="http://schemas.openxmlformats.org/officeDocument/2006/relationships/image" Target="../media/image4.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2.xml"/><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2.xml"/><Relationship Id="rId4" Type="http://schemas.openxmlformats.org/officeDocument/2006/relationships/image" Target="../media/image3.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2.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2.xml"/><Relationship Id="rId4" Type="http://schemas.openxmlformats.org/officeDocument/2006/relationships/image" Target="../media/image4.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2.xml"/><Relationship Id="rId4" Type="http://schemas.openxmlformats.org/officeDocument/2006/relationships/image" Target="../media/image4.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3.xml"/><Relationship Id="rId4" Type="http://schemas.openxmlformats.org/officeDocument/2006/relationships/image" Target="../media/image8.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3.xml"/><Relationship Id="rId4" Type="http://schemas.openxmlformats.org/officeDocument/2006/relationships/image" Target="../media/image8.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3.xml"/><Relationship Id="rId4" Type="http://schemas.openxmlformats.org/officeDocument/2006/relationships/image" Target="../media/image9.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3.xml"/><Relationship Id="rId4" Type="http://schemas.openxmlformats.org/officeDocument/2006/relationships/image" Target="../media/image3.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3.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3.xml"/><Relationship Id="rId4" Type="http://schemas.openxmlformats.org/officeDocument/2006/relationships/image" Target="../media/image4.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3.xml"/><Relationship Id="rId4" Type="http://schemas.openxmlformats.org/officeDocument/2006/relationships/image" Target="../media/image4.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4.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4.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4.xml"/><Relationship Id="rId4" Type="http://schemas.openxmlformats.org/officeDocument/2006/relationships/image" Target="../media/image8.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4.xml"/><Relationship Id="rId4" Type="http://schemas.openxmlformats.org/officeDocument/2006/relationships/image" Target="../media/image8.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4.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t>2024/2/22</a:t>
            </a:fld>
            <a:endParaRPr lang="zh-CN" altLang="en-US"/>
          </a:p>
        </p:txBody>
      </p:sp>
      <p:sp>
        <p:nvSpPr>
          <p:cNvPr id="3" name="页脚占位符 2"/>
          <p:cNvSpPr>
            <a:spLocks noGrp="1"/>
          </p:cNvSpPr>
          <p:nvPr>
            <p:ph type="ftr" sz="quarter" idx="11"/>
            <p:custDataLst>
              <p:tags r:id="rId2"/>
            </p:custDataLst>
          </p:nvPr>
        </p:nvSpPr>
        <p:spPr>
          <a:xfrm>
            <a:off x="4116000" y="6349833"/>
            <a:ext cx="3960000" cy="316800"/>
          </a:xfrm>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t>2024/2/22</a:t>
            </a:fld>
            <a:endParaRPr lang="zh-CN" altLang="en-US"/>
          </a:p>
        </p:txBody>
      </p:sp>
      <p:sp>
        <p:nvSpPr>
          <p:cNvPr id="3" name="页脚占位符 2"/>
          <p:cNvSpPr>
            <a:spLocks noGrp="1"/>
          </p:cNvSpPr>
          <p:nvPr>
            <p:ph type="ftr" sz="quarter" idx="11"/>
            <p:custDataLst>
              <p:tags r:id="rId2"/>
            </p:custDataLst>
          </p:nvPr>
        </p:nvSpPr>
        <p:spPr>
          <a:xfrm>
            <a:off x="4116000" y="6349833"/>
            <a:ext cx="3960000" cy="316800"/>
          </a:xfrm>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t>2024/2/22</a:t>
            </a:fld>
            <a:endParaRPr lang="zh-CN" altLang="en-US"/>
          </a:p>
        </p:txBody>
      </p:sp>
      <p:sp>
        <p:nvSpPr>
          <p:cNvPr id="3" name="页脚占位符 2"/>
          <p:cNvSpPr>
            <a:spLocks noGrp="1"/>
          </p:cNvSpPr>
          <p:nvPr>
            <p:ph type="ftr" sz="quarter" idx="11"/>
            <p:custDataLst>
              <p:tags r:id="rId2"/>
            </p:custDataLst>
          </p:nvPr>
        </p:nvSpPr>
        <p:spPr>
          <a:xfrm>
            <a:off x="4116000" y="6349833"/>
            <a:ext cx="3960000" cy="316800"/>
          </a:xfrm>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t>2024/2/22</a:t>
            </a:fld>
            <a:endParaRPr lang="zh-CN" altLang="en-US"/>
          </a:p>
        </p:txBody>
      </p:sp>
      <p:sp>
        <p:nvSpPr>
          <p:cNvPr id="3" name="页脚占位符 2"/>
          <p:cNvSpPr>
            <a:spLocks noGrp="1"/>
          </p:cNvSpPr>
          <p:nvPr>
            <p:ph type="ftr" sz="quarter" idx="11"/>
            <p:custDataLst>
              <p:tags r:id="rId2"/>
            </p:custDataLst>
          </p:nvPr>
        </p:nvSpPr>
        <p:spPr>
          <a:xfrm>
            <a:off x="4116000" y="6349833"/>
            <a:ext cx="3960000" cy="316800"/>
          </a:xfrm>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t>2024/2/22</a:t>
            </a:fld>
            <a:endParaRPr lang="zh-CN" altLang="en-US"/>
          </a:p>
        </p:txBody>
      </p:sp>
      <p:sp>
        <p:nvSpPr>
          <p:cNvPr id="3" name="页脚占位符 2"/>
          <p:cNvSpPr>
            <a:spLocks noGrp="1"/>
          </p:cNvSpPr>
          <p:nvPr>
            <p:ph type="ftr" sz="quarter" idx="11"/>
            <p:custDataLst>
              <p:tags r:id="rId2"/>
            </p:custDataLst>
          </p:nvPr>
        </p:nvSpPr>
        <p:spPr>
          <a:xfrm>
            <a:off x="4116000" y="6349833"/>
            <a:ext cx="3960000" cy="316800"/>
          </a:xfrm>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t>2024/2/22</a:t>
            </a:fld>
            <a:endParaRPr lang="zh-CN" altLang="en-US"/>
          </a:p>
        </p:txBody>
      </p:sp>
      <p:sp>
        <p:nvSpPr>
          <p:cNvPr id="3" name="页脚占位符 2"/>
          <p:cNvSpPr>
            <a:spLocks noGrp="1"/>
          </p:cNvSpPr>
          <p:nvPr>
            <p:ph type="ftr" sz="quarter" idx="11"/>
            <p:custDataLst>
              <p:tags r:id="rId2"/>
            </p:custDataLst>
          </p:nvPr>
        </p:nvSpPr>
        <p:spPr>
          <a:xfrm>
            <a:off x="4116000" y="6349833"/>
            <a:ext cx="3960000" cy="316800"/>
          </a:xfrm>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t>2024/2/22</a:t>
            </a:fld>
            <a:endParaRPr lang="zh-CN" altLang="en-US"/>
          </a:p>
        </p:txBody>
      </p:sp>
      <p:sp>
        <p:nvSpPr>
          <p:cNvPr id="3" name="页脚占位符 2"/>
          <p:cNvSpPr>
            <a:spLocks noGrp="1"/>
          </p:cNvSpPr>
          <p:nvPr>
            <p:ph type="ftr" sz="quarter" idx="11"/>
            <p:custDataLst>
              <p:tags r:id="rId2"/>
            </p:custDataLst>
          </p:nvPr>
        </p:nvSpPr>
        <p:spPr>
          <a:xfrm>
            <a:off x="4116000" y="6349833"/>
            <a:ext cx="3960000" cy="316800"/>
          </a:xfrm>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t>2024/2/22</a:t>
            </a:fld>
            <a:endParaRPr lang="zh-CN" altLang="en-US"/>
          </a:p>
        </p:txBody>
      </p:sp>
      <p:sp>
        <p:nvSpPr>
          <p:cNvPr id="3" name="页脚占位符 2"/>
          <p:cNvSpPr>
            <a:spLocks noGrp="1"/>
          </p:cNvSpPr>
          <p:nvPr>
            <p:ph type="ftr" sz="quarter" idx="11"/>
            <p:custDataLst>
              <p:tags r:id="rId2"/>
            </p:custDataLst>
          </p:nvPr>
        </p:nvSpPr>
        <p:spPr>
          <a:xfrm>
            <a:off x="4116000" y="6349833"/>
            <a:ext cx="3960000" cy="316800"/>
          </a:xfrm>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t>2024/2/22</a:t>
            </a:fld>
            <a:endParaRPr lang="zh-CN" altLang="en-US"/>
          </a:p>
        </p:txBody>
      </p:sp>
      <p:sp>
        <p:nvSpPr>
          <p:cNvPr id="3" name="页脚占位符 2"/>
          <p:cNvSpPr>
            <a:spLocks noGrp="1"/>
          </p:cNvSpPr>
          <p:nvPr>
            <p:ph type="ftr" sz="quarter" idx="11"/>
            <p:custDataLst>
              <p:tags r:id="rId2"/>
            </p:custDataLst>
          </p:nvPr>
        </p:nvSpPr>
        <p:spPr>
          <a:xfrm>
            <a:off x="4116000" y="6349833"/>
            <a:ext cx="3960000" cy="316800"/>
          </a:xfrm>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t>2024/2/22</a:t>
            </a:fld>
            <a:endParaRPr lang="zh-CN" altLang="en-US"/>
          </a:p>
        </p:txBody>
      </p:sp>
      <p:sp>
        <p:nvSpPr>
          <p:cNvPr id="3" name="页脚占位符 2"/>
          <p:cNvSpPr>
            <a:spLocks noGrp="1"/>
          </p:cNvSpPr>
          <p:nvPr>
            <p:ph type="ftr" sz="quarter" idx="11"/>
            <p:custDataLst>
              <p:tags r:id="rId2"/>
            </p:custDataLst>
          </p:nvPr>
        </p:nvSpPr>
        <p:spPr>
          <a:xfrm>
            <a:off x="4116000" y="6349833"/>
            <a:ext cx="3960000" cy="316800"/>
          </a:xfrm>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t>2024/2/22</a:t>
            </a:fld>
            <a:endParaRPr lang="zh-CN" altLang="en-US"/>
          </a:p>
        </p:txBody>
      </p:sp>
      <p:sp>
        <p:nvSpPr>
          <p:cNvPr id="3" name="页脚占位符 2"/>
          <p:cNvSpPr>
            <a:spLocks noGrp="1"/>
          </p:cNvSpPr>
          <p:nvPr>
            <p:ph type="ftr" sz="quarter" idx="11"/>
            <p:custDataLst>
              <p:tags r:id="rId2"/>
            </p:custDataLst>
          </p:nvPr>
        </p:nvSpPr>
        <p:spPr>
          <a:xfrm>
            <a:off x="4116000" y="6349833"/>
            <a:ext cx="3960000" cy="316800"/>
          </a:xfrm>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t>2024/2/22</a:t>
            </a:fld>
            <a:endParaRPr lang="zh-CN" altLang="en-US"/>
          </a:p>
        </p:txBody>
      </p:sp>
      <p:sp>
        <p:nvSpPr>
          <p:cNvPr id="3" name="页脚占位符 2"/>
          <p:cNvSpPr>
            <a:spLocks noGrp="1"/>
          </p:cNvSpPr>
          <p:nvPr>
            <p:ph type="ftr" sz="quarter" idx="11"/>
            <p:custDataLst>
              <p:tags r:id="rId2"/>
            </p:custDataLst>
          </p:nvPr>
        </p:nvSpPr>
        <p:spPr>
          <a:xfrm>
            <a:off x="4116000" y="6349833"/>
            <a:ext cx="3960000" cy="316800"/>
          </a:xfrm>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t>2024/2/22</a:t>
            </a:fld>
            <a:endParaRPr lang="zh-CN" altLang="en-US"/>
          </a:p>
        </p:txBody>
      </p:sp>
      <p:sp>
        <p:nvSpPr>
          <p:cNvPr id="3" name="页脚占位符 2"/>
          <p:cNvSpPr>
            <a:spLocks noGrp="1"/>
          </p:cNvSpPr>
          <p:nvPr>
            <p:ph type="ftr" sz="quarter" idx="11"/>
            <p:custDataLst>
              <p:tags r:id="rId2"/>
            </p:custDataLst>
          </p:nvPr>
        </p:nvSpPr>
        <p:spPr>
          <a:xfrm>
            <a:off x="4116000" y="6349833"/>
            <a:ext cx="3960000" cy="316800"/>
          </a:xfrm>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46.xml"/><Relationship Id="rId1" Type="http://schemas.openxmlformats.org/officeDocument/2006/relationships/slideLayout" Target="../slideLayouts/slideLayout4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6" Type="http://schemas.openxmlformats.org/officeDocument/2006/relationships/theme" Target="../theme/theme11.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6" Type="http://schemas.openxmlformats.org/officeDocument/2006/relationships/theme" Target="../theme/theme12.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2" Type="http://schemas.openxmlformats.org/officeDocument/2006/relationships/slideLayout" Target="../slideLayouts/slideLayout78.xml"/><Relationship Id="rId16" Type="http://schemas.openxmlformats.org/officeDocument/2006/relationships/theme" Target="../theme/theme13.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2" Type="http://schemas.openxmlformats.org/officeDocument/2006/relationships/slideLayout" Target="../slideLayouts/slideLayout93.xml"/><Relationship Id="rId16" Type="http://schemas.openxmlformats.org/officeDocument/2006/relationships/theme" Target="../theme/theme14.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2" Type="http://schemas.openxmlformats.org/officeDocument/2006/relationships/slideLayout" Target="../slideLayouts/slideLayout108.xml"/><Relationship Id="rId16" Type="http://schemas.openxmlformats.org/officeDocument/2006/relationships/theme" Target="../theme/theme15.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2" Type="http://schemas.openxmlformats.org/officeDocument/2006/relationships/slideLayout" Target="../slideLayouts/slideLayout123.xml"/><Relationship Id="rId16" Type="http://schemas.openxmlformats.org/officeDocument/2006/relationships/theme" Target="../theme/theme16.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44.xml"/><Relationship Id="rId13" Type="http://schemas.openxmlformats.org/officeDocument/2006/relationships/slideLayout" Target="../slideLayouts/slideLayout149.xml"/><Relationship Id="rId3" Type="http://schemas.openxmlformats.org/officeDocument/2006/relationships/slideLayout" Target="../slideLayouts/slideLayout139.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2" Type="http://schemas.openxmlformats.org/officeDocument/2006/relationships/slideLayout" Target="../slideLayouts/slideLayout138.xml"/><Relationship Id="rId16" Type="http://schemas.openxmlformats.org/officeDocument/2006/relationships/theme" Target="../theme/theme17.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5" Type="http://schemas.openxmlformats.org/officeDocument/2006/relationships/slideLayout" Target="../slideLayouts/slideLayout141.xml"/><Relationship Id="rId15" Type="http://schemas.openxmlformats.org/officeDocument/2006/relationships/slideLayout" Target="../slideLayouts/slideLayout151.xml"/><Relationship Id="rId10" Type="http://schemas.openxmlformats.org/officeDocument/2006/relationships/slideLayout" Target="../slideLayouts/slideLayout146.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slideLayout" Target="../slideLayouts/slideLayout164.xml"/><Relationship Id="rId3" Type="http://schemas.openxmlformats.org/officeDocument/2006/relationships/slideLayout" Target="../slideLayouts/slideLayout154.xml"/><Relationship Id="rId7" Type="http://schemas.openxmlformats.org/officeDocument/2006/relationships/slideLayout" Target="../slideLayouts/slideLayout158.xml"/><Relationship Id="rId12" Type="http://schemas.openxmlformats.org/officeDocument/2006/relationships/slideLayout" Target="../slideLayouts/slideLayout163.xml"/><Relationship Id="rId2" Type="http://schemas.openxmlformats.org/officeDocument/2006/relationships/slideLayout" Target="../slideLayouts/slideLayout153.xml"/><Relationship Id="rId16" Type="http://schemas.openxmlformats.org/officeDocument/2006/relationships/theme" Target="../theme/theme18.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5" Type="http://schemas.openxmlformats.org/officeDocument/2006/relationships/slideLayout" Target="../slideLayouts/slideLayout156.xml"/><Relationship Id="rId15" Type="http://schemas.openxmlformats.org/officeDocument/2006/relationships/slideLayout" Target="../slideLayouts/slideLayout166.xml"/><Relationship Id="rId10" Type="http://schemas.openxmlformats.org/officeDocument/2006/relationships/slideLayout" Target="../slideLayouts/slideLayout161.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slideLayout" Target="../slideLayouts/slideLayout179.xml"/><Relationship Id="rId3" Type="http://schemas.openxmlformats.org/officeDocument/2006/relationships/slideLayout" Target="../slideLayouts/slideLayout169.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2" Type="http://schemas.openxmlformats.org/officeDocument/2006/relationships/slideLayout" Target="../slideLayouts/slideLayout168.xml"/><Relationship Id="rId16" Type="http://schemas.openxmlformats.org/officeDocument/2006/relationships/theme" Target="../theme/theme19.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5" Type="http://schemas.openxmlformats.org/officeDocument/2006/relationships/slideLayout" Target="../slideLayouts/slideLayout171.xml"/><Relationship Id="rId15" Type="http://schemas.openxmlformats.org/officeDocument/2006/relationships/slideLayout" Target="../slideLayouts/slideLayout181.xml"/><Relationship Id="rId10" Type="http://schemas.openxmlformats.org/officeDocument/2006/relationships/slideLayout" Target="../slideLayouts/slideLayout176.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3" Type="http://schemas.openxmlformats.org/officeDocument/2006/relationships/slideLayout" Target="../slideLayouts/slideLayout184.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2" Type="http://schemas.openxmlformats.org/officeDocument/2006/relationships/slideLayout" Target="../slideLayouts/slideLayout183.xml"/><Relationship Id="rId16" Type="http://schemas.openxmlformats.org/officeDocument/2006/relationships/theme" Target="../theme/theme20.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10" Type="http://schemas.openxmlformats.org/officeDocument/2006/relationships/slideLayout" Target="../slideLayouts/slideLayout191.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3" Type="http://schemas.openxmlformats.org/officeDocument/2006/relationships/slideLayout" Target="../slideLayouts/slideLayout199.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2" Type="http://schemas.openxmlformats.org/officeDocument/2006/relationships/slideLayout" Target="../slideLayouts/slideLayout198.xml"/><Relationship Id="rId16" Type="http://schemas.openxmlformats.org/officeDocument/2006/relationships/theme" Target="../theme/theme21.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5" Type="http://schemas.openxmlformats.org/officeDocument/2006/relationships/slideLayout" Target="../slideLayouts/slideLayout201.xml"/><Relationship Id="rId15" Type="http://schemas.openxmlformats.org/officeDocument/2006/relationships/slideLayout" Target="../slideLayouts/slideLayout211.xml"/><Relationship Id="rId10" Type="http://schemas.openxmlformats.org/officeDocument/2006/relationships/slideLayout" Target="../slideLayouts/slideLayout206.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slideLayout" Target="../slideLayouts/slideLayout224.xml"/><Relationship Id="rId3" Type="http://schemas.openxmlformats.org/officeDocument/2006/relationships/slideLayout" Target="../slideLayouts/slideLayout214.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2" Type="http://schemas.openxmlformats.org/officeDocument/2006/relationships/slideLayout" Target="../slideLayouts/slideLayout213.xml"/><Relationship Id="rId16" Type="http://schemas.openxmlformats.org/officeDocument/2006/relationships/theme" Target="../theme/theme22.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10" Type="http://schemas.openxmlformats.org/officeDocument/2006/relationships/slideLayout" Target="../slideLayouts/slideLayout221.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34.xml"/><Relationship Id="rId13" Type="http://schemas.openxmlformats.org/officeDocument/2006/relationships/slideLayout" Target="../slideLayouts/slideLayout239.xml"/><Relationship Id="rId3" Type="http://schemas.openxmlformats.org/officeDocument/2006/relationships/slideLayout" Target="../slideLayouts/slideLayout229.xml"/><Relationship Id="rId7" Type="http://schemas.openxmlformats.org/officeDocument/2006/relationships/slideLayout" Target="../slideLayouts/slideLayout233.xml"/><Relationship Id="rId12" Type="http://schemas.openxmlformats.org/officeDocument/2006/relationships/slideLayout" Target="../slideLayouts/slideLayout238.xml"/><Relationship Id="rId2" Type="http://schemas.openxmlformats.org/officeDocument/2006/relationships/slideLayout" Target="../slideLayouts/slideLayout228.xml"/><Relationship Id="rId16" Type="http://schemas.openxmlformats.org/officeDocument/2006/relationships/theme" Target="../theme/theme23.xml"/><Relationship Id="rId1" Type="http://schemas.openxmlformats.org/officeDocument/2006/relationships/slideLayout" Target="../slideLayouts/slideLayout227.xml"/><Relationship Id="rId6" Type="http://schemas.openxmlformats.org/officeDocument/2006/relationships/slideLayout" Target="../slideLayouts/slideLayout232.xml"/><Relationship Id="rId11" Type="http://schemas.openxmlformats.org/officeDocument/2006/relationships/slideLayout" Target="../slideLayouts/slideLayout237.xml"/><Relationship Id="rId5" Type="http://schemas.openxmlformats.org/officeDocument/2006/relationships/slideLayout" Target="../slideLayouts/slideLayout231.xml"/><Relationship Id="rId15" Type="http://schemas.openxmlformats.org/officeDocument/2006/relationships/slideLayout" Target="../slideLayouts/slideLayout241.xml"/><Relationship Id="rId10" Type="http://schemas.openxmlformats.org/officeDocument/2006/relationships/slideLayout" Target="../slideLayouts/slideLayout236.xml"/><Relationship Id="rId4" Type="http://schemas.openxmlformats.org/officeDocument/2006/relationships/slideLayout" Target="../slideLayouts/slideLayout230.xml"/><Relationship Id="rId9" Type="http://schemas.openxmlformats.org/officeDocument/2006/relationships/slideLayout" Target="../slideLayouts/slideLayout235.xml"/><Relationship Id="rId14" Type="http://schemas.openxmlformats.org/officeDocument/2006/relationships/slideLayout" Target="../slideLayouts/slideLayout240.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49.xml"/><Relationship Id="rId13" Type="http://schemas.openxmlformats.org/officeDocument/2006/relationships/slideLayout" Target="../slideLayouts/slideLayout254.xml"/><Relationship Id="rId3" Type="http://schemas.openxmlformats.org/officeDocument/2006/relationships/slideLayout" Target="../slideLayouts/slideLayout244.xml"/><Relationship Id="rId7" Type="http://schemas.openxmlformats.org/officeDocument/2006/relationships/slideLayout" Target="../slideLayouts/slideLayout248.xml"/><Relationship Id="rId12" Type="http://schemas.openxmlformats.org/officeDocument/2006/relationships/slideLayout" Target="../slideLayouts/slideLayout253.xml"/><Relationship Id="rId2" Type="http://schemas.openxmlformats.org/officeDocument/2006/relationships/slideLayout" Target="../slideLayouts/slideLayout243.xml"/><Relationship Id="rId16" Type="http://schemas.openxmlformats.org/officeDocument/2006/relationships/theme" Target="../theme/theme24.xml"/><Relationship Id="rId1" Type="http://schemas.openxmlformats.org/officeDocument/2006/relationships/slideLayout" Target="../slideLayouts/slideLayout242.xml"/><Relationship Id="rId6" Type="http://schemas.openxmlformats.org/officeDocument/2006/relationships/slideLayout" Target="../slideLayouts/slideLayout247.xml"/><Relationship Id="rId11" Type="http://schemas.openxmlformats.org/officeDocument/2006/relationships/slideLayout" Target="../slideLayouts/slideLayout252.xml"/><Relationship Id="rId5" Type="http://schemas.openxmlformats.org/officeDocument/2006/relationships/slideLayout" Target="../slideLayouts/slideLayout246.xml"/><Relationship Id="rId15" Type="http://schemas.openxmlformats.org/officeDocument/2006/relationships/slideLayout" Target="../slideLayouts/slideLayout256.xml"/><Relationship Id="rId10" Type="http://schemas.openxmlformats.org/officeDocument/2006/relationships/slideLayout" Target="../slideLayouts/slideLayout251.xml"/><Relationship Id="rId4" Type="http://schemas.openxmlformats.org/officeDocument/2006/relationships/slideLayout" Target="../slideLayouts/slideLayout245.xml"/><Relationship Id="rId9" Type="http://schemas.openxmlformats.org/officeDocument/2006/relationships/slideLayout" Target="../slideLayouts/slideLayout250.xml"/><Relationship Id="rId14" Type="http://schemas.openxmlformats.org/officeDocument/2006/relationships/slideLayout" Target="../slideLayouts/slideLayout255.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64.xml"/><Relationship Id="rId13" Type="http://schemas.openxmlformats.org/officeDocument/2006/relationships/slideLayout" Target="../slideLayouts/slideLayout269.xml"/><Relationship Id="rId3" Type="http://schemas.openxmlformats.org/officeDocument/2006/relationships/slideLayout" Target="../slideLayouts/slideLayout259.xml"/><Relationship Id="rId7" Type="http://schemas.openxmlformats.org/officeDocument/2006/relationships/slideLayout" Target="../slideLayouts/slideLayout263.xml"/><Relationship Id="rId12" Type="http://schemas.openxmlformats.org/officeDocument/2006/relationships/slideLayout" Target="../slideLayouts/slideLayout268.xml"/><Relationship Id="rId2" Type="http://schemas.openxmlformats.org/officeDocument/2006/relationships/slideLayout" Target="../slideLayouts/slideLayout258.xml"/><Relationship Id="rId16" Type="http://schemas.openxmlformats.org/officeDocument/2006/relationships/theme" Target="../theme/theme25.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11" Type="http://schemas.openxmlformats.org/officeDocument/2006/relationships/slideLayout" Target="../slideLayouts/slideLayout267.xml"/><Relationship Id="rId5" Type="http://schemas.openxmlformats.org/officeDocument/2006/relationships/slideLayout" Target="../slideLayouts/slideLayout261.xml"/><Relationship Id="rId15" Type="http://schemas.openxmlformats.org/officeDocument/2006/relationships/slideLayout" Target="../slideLayouts/slideLayout271.xml"/><Relationship Id="rId10" Type="http://schemas.openxmlformats.org/officeDocument/2006/relationships/slideLayout" Target="../slideLayouts/slideLayout266.xml"/><Relationship Id="rId4" Type="http://schemas.openxmlformats.org/officeDocument/2006/relationships/slideLayout" Target="../slideLayouts/slideLayout260.xml"/><Relationship Id="rId9" Type="http://schemas.openxmlformats.org/officeDocument/2006/relationships/slideLayout" Target="../slideLayouts/slideLayout265.xml"/><Relationship Id="rId14" Type="http://schemas.openxmlformats.org/officeDocument/2006/relationships/slideLayout" Target="../slideLayouts/slideLayout270.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79.xml"/><Relationship Id="rId13" Type="http://schemas.openxmlformats.org/officeDocument/2006/relationships/slideLayout" Target="../slideLayouts/slideLayout284.xml"/><Relationship Id="rId3" Type="http://schemas.openxmlformats.org/officeDocument/2006/relationships/slideLayout" Target="../slideLayouts/slideLayout274.xml"/><Relationship Id="rId7" Type="http://schemas.openxmlformats.org/officeDocument/2006/relationships/slideLayout" Target="../slideLayouts/slideLayout278.xml"/><Relationship Id="rId12" Type="http://schemas.openxmlformats.org/officeDocument/2006/relationships/slideLayout" Target="../slideLayouts/slideLayout283.xml"/><Relationship Id="rId2" Type="http://schemas.openxmlformats.org/officeDocument/2006/relationships/slideLayout" Target="../slideLayouts/slideLayout273.xml"/><Relationship Id="rId16" Type="http://schemas.openxmlformats.org/officeDocument/2006/relationships/theme" Target="../theme/theme26.xml"/><Relationship Id="rId1" Type="http://schemas.openxmlformats.org/officeDocument/2006/relationships/slideLayout" Target="../slideLayouts/slideLayout272.xml"/><Relationship Id="rId6" Type="http://schemas.openxmlformats.org/officeDocument/2006/relationships/slideLayout" Target="../slideLayouts/slideLayout277.xml"/><Relationship Id="rId11" Type="http://schemas.openxmlformats.org/officeDocument/2006/relationships/slideLayout" Target="../slideLayouts/slideLayout282.xml"/><Relationship Id="rId5" Type="http://schemas.openxmlformats.org/officeDocument/2006/relationships/slideLayout" Target="../slideLayouts/slideLayout276.xml"/><Relationship Id="rId15" Type="http://schemas.openxmlformats.org/officeDocument/2006/relationships/slideLayout" Target="../slideLayouts/slideLayout286.xml"/><Relationship Id="rId10" Type="http://schemas.openxmlformats.org/officeDocument/2006/relationships/slideLayout" Target="../slideLayouts/slideLayout281.xml"/><Relationship Id="rId4" Type="http://schemas.openxmlformats.org/officeDocument/2006/relationships/slideLayout" Target="../slideLayouts/slideLayout275.xml"/><Relationship Id="rId9" Type="http://schemas.openxmlformats.org/officeDocument/2006/relationships/slideLayout" Target="../slideLayouts/slideLayout280.xml"/><Relationship Id="rId14" Type="http://schemas.openxmlformats.org/officeDocument/2006/relationships/slideLayout" Target="../slideLayouts/slideLayout285.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94.xml"/><Relationship Id="rId13" Type="http://schemas.openxmlformats.org/officeDocument/2006/relationships/slideLayout" Target="../slideLayouts/slideLayout299.xml"/><Relationship Id="rId3" Type="http://schemas.openxmlformats.org/officeDocument/2006/relationships/slideLayout" Target="../slideLayouts/slideLayout289.xml"/><Relationship Id="rId7" Type="http://schemas.openxmlformats.org/officeDocument/2006/relationships/slideLayout" Target="../slideLayouts/slideLayout293.xml"/><Relationship Id="rId12" Type="http://schemas.openxmlformats.org/officeDocument/2006/relationships/slideLayout" Target="../slideLayouts/slideLayout298.xml"/><Relationship Id="rId2" Type="http://schemas.openxmlformats.org/officeDocument/2006/relationships/slideLayout" Target="../slideLayouts/slideLayout288.xml"/><Relationship Id="rId16" Type="http://schemas.openxmlformats.org/officeDocument/2006/relationships/theme" Target="../theme/theme27.xml"/><Relationship Id="rId1" Type="http://schemas.openxmlformats.org/officeDocument/2006/relationships/slideLayout" Target="../slideLayouts/slideLayout287.xml"/><Relationship Id="rId6" Type="http://schemas.openxmlformats.org/officeDocument/2006/relationships/slideLayout" Target="../slideLayouts/slideLayout292.xml"/><Relationship Id="rId11" Type="http://schemas.openxmlformats.org/officeDocument/2006/relationships/slideLayout" Target="../slideLayouts/slideLayout297.xml"/><Relationship Id="rId5" Type="http://schemas.openxmlformats.org/officeDocument/2006/relationships/slideLayout" Target="../slideLayouts/slideLayout291.xml"/><Relationship Id="rId15" Type="http://schemas.openxmlformats.org/officeDocument/2006/relationships/slideLayout" Target="../slideLayouts/slideLayout301.xml"/><Relationship Id="rId10" Type="http://schemas.openxmlformats.org/officeDocument/2006/relationships/slideLayout" Target="../slideLayouts/slideLayout296.xml"/><Relationship Id="rId4" Type="http://schemas.openxmlformats.org/officeDocument/2006/relationships/slideLayout" Target="../slideLayouts/slideLayout290.xml"/><Relationship Id="rId9" Type="http://schemas.openxmlformats.org/officeDocument/2006/relationships/slideLayout" Target="../slideLayouts/slideLayout295.xml"/><Relationship Id="rId14" Type="http://schemas.openxmlformats.org/officeDocument/2006/relationships/slideLayout" Target="../slideLayouts/slideLayout300.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309.xml"/><Relationship Id="rId13" Type="http://schemas.openxmlformats.org/officeDocument/2006/relationships/slideLayout" Target="../slideLayouts/slideLayout314.xml"/><Relationship Id="rId3" Type="http://schemas.openxmlformats.org/officeDocument/2006/relationships/slideLayout" Target="../slideLayouts/slideLayout304.xml"/><Relationship Id="rId7" Type="http://schemas.openxmlformats.org/officeDocument/2006/relationships/slideLayout" Target="../slideLayouts/slideLayout308.xml"/><Relationship Id="rId12" Type="http://schemas.openxmlformats.org/officeDocument/2006/relationships/slideLayout" Target="../slideLayouts/slideLayout313.xml"/><Relationship Id="rId2" Type="http://schemas.openxmlformats.org/officeDocument/2006/relationships/slideLayout" Target="../slideLayouts/slideLayout303.xml"/><Relationship Id="rId16" Type="http://schemas.openxmlformats.org/officeDocument/2006/relationships/theme" Target="../theme/theme28.xml"/><Relationship Id="rId1" Type="http://schemas.openxmlformats.org/officeDocument/2006/relationships/slideLayout" Target="../slideLayouts/slideLayout302.xml"/><Relationship Id="rId6" Type="http://schemas.openxmlformats.org/officeDocument/2006/relationships/slideLayout" Target="../slideLayouts/slideLayout307.xml"/><Relationship Id="rId11" Type="http://schemas.openxmlformats.org/officeDocument/2006/relationships/slideLayout" Target="../slideLayouts/slideLayout312.xml"/><Relationship Id="rId5" Type="http://schemas.openxmlformats.org/officeDocument/2006/relationships/slideLayout" Target="../slideLayouts/slideLayout306.xml"/><Relationship Id="rId15" Type="http://schemas.openxmlformats.org/officeDocument/2006/relationships/slideLayout" Target="../slideLayouts/slideLayout316.xml"/><Relationship Id="rId10" Type="http://schemas.openxmlformats.org/officeDocument/2006/relationships/slideLayout" Target="../slideLayouts/slideLayout311.xml"/><Relationship Id="rId4" Type="http://schemas.openxmlformats.org/officeDocument/2006/relationships/slideLayout" Target="../slideLayouts/slideLayout305.xml"/><Relationship Id="rId9" Type="http://schemas.openxmlformats.org/officeDocument/2006/relationships/slideLayout" Target="../slideLayouts/slideLayout310.xml"/><Relationship Id="rId14" Type="http://schemas.openxmlformats.org/officeDocument/2006/relationships/slideLayout" Target="../slideLayouts/slideLayout315.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24.xml"/><Relationship Id="rId13" Type="http://schemas.openxmlformats.org/officeDocument/2006/relationships/slideLayout" Target="../slideLayouts/slideLayout329.xml"/><Relationship Id="rId3" Type="http://schemas.openxmlformats.org/officeDocument/2006/relationships/slideLayout" Target="../slideLayouts/slideLayout319.xml"/><Relationship Id="rId7" Type="http://schemas.openxmlformats.org/officeDocument/2006/relationships/slideLayout" Target="../slideLayouts/slideLayout323.xml"/><Relationship Id="rId12" Type="http://schemas.openxmlformats.org/officeDocument/2006/relationships/slideLayout" Target="../slideLayouts/slideLayout328.xml"/><Relationship Id="rId2" Type="http://schemas.openxmlformats.org/officeDocument/2006/relationships/slideLayout" Target="../slideLayouts/slideLayout318.xml"/><Relationship Id="rId16" Type="http://schemas.openxmlformats.org/officeDocument/2006/relationships/theme" Target="../theme/theme29.xml"/><Relationship Id="rId1" Type="http://schemas.openxmlformats.org/officeDocument/2006/relationships/slideLayout" Target="../slideLayouts/slideLayout317.xml"/><Relationship Id="rId6" Type="http://schemas.openxmlformats.org/officeDocument/2006/relationships/slideLayout" Target="../slideLayouts/slideLayout322.xml"/><Relationship Id="rId11" Type="http://schemas.openxmlformats.org/officeDocument/2006/relationships/slideLayout" Target="../slideLayouts/slideLayout327.xml"/><Relationship Id="rId5" Type="http://schemas.openxmlformats.org/officeDocument/2006/relationships/slideLayout" Target="../slideLayouts/slideLayout321.xml"/><Relationship Id="rId15" Type="http://schemas.openxmlformats.org/officeDocument/2006/relationships/slideLayout" Target="../slideLayouts/slideLayout331.xml"/><Relationship Id="rId10" Type="http://schemas.openxmlformats.org/officeDocument/2006/relationships/slideLayout" Target="../slideLayouts/slideLayout326.xml"/><Relationship Id="rId4" Type="http://schemas.openxmlformats.org/officeDocument/2006/relationships/slideLayout" Target="../slideLayouts/slideLayout320.xml"/><Relationship Id="rId9" Type="http://schemas.openxmlformats.org/officeDocument/2006/relationships/slideLayout" Target="../slideLayouts/slideLayout325.xml"/><Relationship Id="rId14" Type="http://schemas.openxmlformats.org/officeDocument/2006/relationships/slideLayout" Target="../slideLayouts/slideLayout330.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39.xml"/><Relationship Id="rId13" Type="http://schemas.openxmlformats.org/officeDocument/2006/relationships/slideLayout" Target="../slideLayouts/slideLayout344.xml"/><Relationship Id="rId3" Type="http://schemas.openxmlformats.org/officeDocument/2006/relationships/slideLayout" Target="../slideLayouts/slideLayout334.xml"/><Relationship Id="rId7" Type="http://schemas.openxmlformats.org/officeDocument/2006/relationships/slideLayout" Target="../slideLayouts/slideLayout338.xml"/><Relationship Id="rId12" Type="http://schemas.openxmlformats.org/officeDocument/2006/relationships/slideLayout" Target="../slideLayouts/slideLayout343.xml"/><Relationship Id="rId2" Type="http://schemas.openxmlformats.org/officeDocument/2006/relationships/slideLayout" Target="../slideLayouts/slideLayout333.xml"/><Relationship Id="rId16" Type="http://schemas.openxmlformats.org/officeDocument/2006/relationships/theme" Target="../theme/theme30.xml"/><Relationship Id="rId1" Type="http://schemas.openxmlformats.org/officeDocument/2006/relationships/slideLayout" Target="../slideLayouts/slideLayout332.xml"/><Relationship Id="rId6" Type="http://schemas.openxmlformats.org/officeDocument/2006/relationships/slideLayout" Target="../slideLayouts/slideLayout337.xml"/><Relationship Id="rId11" Type="http://schemas.openxmlformats.org/officeDocument/2006/relationships/slideLayout" Target="../slideLayouts/slideLayout342.xml"/><Relationship Id="rId5" Type="http://schemas.openxmlformats.org/officeDocument/2006/relationships/slideLayout" Target="../slideLayouts/slideLayout336.xml"/><Relationship Id="rId15" Type="http://schemas.openxmlformats.org/officeDocument/2006/relationships/slideLayout" Target="../slideLayouts/slideLayout346.xml"/><Relationship Id="rId10" Type="http://schemas.openxmlformats.org/officeDocument/2006/relationships/slideLayout" Target="../slideLayouts/slideLayout341.xml"/><Relationship Id="rId4" Type="http://schemas.openxmlformats.org/officeDocument/2006/relationships/slideLayout" Target="../slideLayouts/slideLayout335.xml"/><Relationship Id="rId9" Type="http://schemas.openxmlformats.org/officeDocument/2006/relationships/slideLayout" Target="../slideLayouts/slideLayout340.xml"/><Relationship Id="rId14" Type="http://schemas.openxmlformats.org/officeDocument/2006/relationships/slideLayout" Target="../slideLayouts/slideLayout345.xml"/></Relationships>
</file>

<file path=ppt/slideMasters/_rels/slideMaster31.xml.rels><?xml version="1.0" encoding="UTF-8" standalone="yes"?>
<Relationships xmlns="http://schemas.openxmlformats.org/package/2006/relationships"><Relationship Id="rId3" Type="http://schemas.openxmlformats.org/officeDocument/2006/relationships/theme" Target="../theme/theme31.xml"/><Relationship Id="rId2" Type="http://schemas.openxmlformats.org/officeDocument/2006/relationships/slideLayout" Target="../slideLayouts/slideLayout348.xml"/><Relationship Id="rId1" Type="http://schemas.openxmlformats.org/officeDocument/2006/relationships/slideLayout" Target="../slideLayouts/slideLayout347.xml"/></Relationships>
</file>

<file path=ppt/slideMasters/_rels/slideMaster32.xml.rels><?xml version="1.0" encoding="UTF-8" standalone="yes"?>
<Relationships xmlns="http://schemas.openxmlformats.org/package/2006/relationships"><Relationship Id="rId3" Type="http://schemas.openxmlformats.org/officeDocument/2006/relationships/theme" Target="../theme/theme32.xml"/><Relationship Id="rId2" Type="http://schemas.openxmlformats.org/officeDocument/2006/relationships/slideLayout" Target="../slideLayouts/slideLayout350.xml"/><Relationship Id="rId1" Type="http://schemas.openxmlformats.org/officeDocument/2006/relationships/slideLayout" Target="../slideLayouts/slideLayout349.xml"/></Relationships>
</file>

<file path=ppt/slideMasters/_rels/slideMaster33.xml.rels><?xml version="1.0" encoding="UTF-8" standalone="yes"?>
<Relationships xmlns="http://schemas.openxmlformats.org/package/2006/relationships"><Relationship Id="rId3" Type="http://schemas.openxmlformats.org/officeDocument/2006/relationships/theme" Target="../theme/theme33.xml"/><Relationship Id="rId2" Type="http://schemas.openxmlformats.org/officeDocument/2006/relationships/slideLayout" Target="../slideLayouts/slideLayout352.xml"/><Relationship Id="rId1" Type="http://schemas.openxmlformats.org/officeDocument/2006/relationships/slideLayout" Target="../slideLayouts/slideLayout351.xml"/></Relationships>
</file>

<file path=ppt/slideMasters/_rels/slideMaster34.xml.rels><?xml version="1.0" encoding="UTF-8" standalone="yes"?>
<Relationships xmlns="http://schemas.openxmlformats.org/package/2006/relationships"><Relationship Id="rId3" Type="http://schemas.openxmlformats.org/officeDocument/2006/relationships/theme" Target="../theme/theme34.xml"/><Relationship Id="rId2" Type="http://schemas.openxmlformats.org/officeDocument/2006/relationships/slideLayout" Target="../slideLayouts/slideLayout354.xml"/><Relationship Id="rId1" Type="http://schemas.openxmlformats.org/officeDocument/2006/relationships/slideLayout" Target="../slideLayouts/slideLayout353.xml"/></Relationships>
</file>

<file path=ppt/slideMasters/_rels/slideMaster35.xml.rels><?xml version="1.0" encoding="UTF-8" standalone="yes"?>
<Relationships xmlns="http://schemas.openxmlformats.org/package/2006/relationships"><Relationship Id="rId3" Type="http://schemas.openxmlformats.org/officeDocument/2006/relationships/theme" Target="../theme/theme35.xml"/><Relationship Id="rId2" Type="http://schemas.openxmlformats.org/officeDocument/2006/relationships/slideLayout" Target="../slideLayouts/slideLayout356.xml"/><Relationship Id="rId1" Type="http://schemas.openxmlformats.org/officeDocument/2006/relationships/slideLayout" Target="../slideLayouts/slideLayout355.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34.xml"/><Relationship Id="rId1"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6.xml"/><Relationship Id="rId1" Type="http://schemas.openxmlformats.org/officeDocument/2006/relationships/slideLayout" Target="../slideLayouts/slideLayout35.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38.xml"/><Relationship Id="rId1" Type="http://schemas.openxmlformats.org/officeDocument/2006/relationships/slideLayout" Target="../slideLayouts/slideLayout37.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40.xml"/><Relationship Id="rId1" Type="http://schemas.openxmlformats.org/officeDocument/2006/relationships/slideLayout" Target="../slideLayouts/slideLayout39.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42.xml"/><Relationship Id="rId1" Type="http://schemas.openxmlformats.org/officeDocument/2006/relationships/slideLayout" Target="../slideLayouts/slideLayout41.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44.xml"/><Relationship Id="rId1"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36" r:id="rId1"/>
    <p:sldLayoutId id="214748373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 id="2147483927" r:id="rId13"/>
    <p:sldLayoutId id="2147483928" r:id="rId14"/>
    <p:sldLayoutId id="214748392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41" r:id="rId11"/>
    <p:sldLayoutId id="2147483942" r:id="rId12"/>
    <p:sldLayoutId id="2147483943" r:id="rId13"/>
    <p:sldLayoutId id="2147483944" r:id="rId14"/>
    <p:sldLayoutId id="214748394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 id="2147483958" r:id="rId12"/>
    <p:sldLayoutId id="2147483959" r:id="rId13"/>
    <p:sldLayoutId id="2147483960" r:id="rId14"/>
    <p:sldLayoutId id="2147483961"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3966" r:id="rId4"/>
    <p:sldLayoutId id="2147483967" r:id="rId5"/>
    <p:sldLayoutId id="2147483968" r:id="rId6"/>
    <p:sldLayoutId id="2147483969" r:id="rId7"/>
    <p:sldLayoutId id="2147483970" r:id="rId8"/>
    <p:sldLayoutId id="2147483971" r:id="rId9"/>
    <p:sldLayoutId id="2147483972" r:id="rId10"/>
    <p:sldLayoutId id="2147483973" r:id="rId11"/>
    <p:sldLayoutId id="2147483974" r:id="rId12"/>
    <p:sldLayoutId id="2147483975" r:id="rId13"/>
    <p:sldLayoutId id="2147483976" r:id="rId14"/>
    <p:sldLayoutId id="2147483977"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 id="2147483992" r:id="rId14"/>
    <p:sldLayoutId id="214748399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995" r:id="rId1"/>
    <p:sldLayoutId id="2147483996" r:id="rId2"/>
    <p:sldLayoutId id="2147483997" r:id="rId3"/>
    <p:sldLayoutId id="2147483998" r:id="rId4"/>
    <p:sldLayoutId id="2147483999" r:id="rId5"/>
    <p:sldLayoutId id="2147484000" r:id="rId6"/>
    <p:sldLayoutId id="2147484001" r:id="rId7"/>
    <p:sldLayoutId id="2147484002" r:id="rId8"/>
    <p:sldLayoutId id="2147484003" r:id="rId9"/>
    <p:sldLayoutId id="2147484004" r:id="rId10"/>
    <p:sldLayoutId id="2147484005" r:id="rId11"/>
    <p:sldLayoutId id="2147484006" r:id="rId12"/>
    <p:sldLayoutId id="2147484007" r:id="rId13"/>
    <p:sldLayoutId id="2147484008" r:id="rId14"/>
    <p:sldLayoutId id="214748400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 id="2147484040" r:id="rId14"/>
    <p:sldLayoutId id="2147484041"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4043" r:id="rId1"/>
    <p:sldLayoutId id="2147484044" r:id="rId2"/>
    <p:sldLayoutId id="2147484045" r:id="rId3"/>
    <p:sldLayoutId id="2147484046" r:id="rId4"/>
    <p:sldLayoutId id="2147484047" r:id="rId5"/>
    <p:sldLayoutId id="2147484048" r:id="rId6"/>
    <p:sldLayoutId id="2147484049" r:id="rId7"/>
    <p:sldLayoutId id="2147484050" r:id="rId8"/>
    <p:sldLayoutId id="2147484051" r:id="rId9"/>
    <p:sldLayoutId id="2147484052" r:id="rId10"/>
    <p:sldLayoutId id="2147484053" r:id="rId11"/>
    <p:sldLayoutId id="2147484054" r:id="rId12"/>
    <p:sldLayoutId id="2147484055" r:id="rId13"/>
    <p:sldLayoutId id="2147484056" r:id="rId14"/>
    <p:sldLayoutId id="2147484057"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4059" r:id="rId1"/>
    <p:sldLayoutId id="214748406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4062" r:id="rId1"/>
    <p:sldLayoutId id="214748406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4065" r:id="rId1"/>
    <p:sldLayoutId id="214748406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4068" r:id="rId1"/>
    <p:sldLayoutId id="2147484069"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4071" r:id="rId1"/>
    <p:sldLayoutId id="214748407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12" r:id="rId1"/>
    <p:sldLayoutId id="214748371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24" r:id="rId1"/>
    <p:sldLayoutId id="214748372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46.xml"/><Relationship Id="rId2" Type="http://schemas.openxmlformats.org/officeDocument/2006/relationships/tags" Target="../tags/tag76.xml"/><Relationship Id="rId1" Type="http://schemas.openxmlformats.org/officeDocument/2006/relationships/tags" Target="../tags/tag75.xml"/><Relationship Id="rId4" Type="http://schemas.openxmlformats.org/officeDocument/2006/relationships/image" Target="../media/image29.png"/></Relationships>
</file>

<file path=ppt/slides/_rels/slide10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tags" Target="../tags/tag77.xml"/><Relationship Id="rId5" Type="http://schemas.openxmlformats.org/officeDocument/2006/relationships/image" Target="../media/image30.png"/><Relationship Id="rId4" Type="http://schemas.openxmlformats.org/officeDocument/2006/relationships/slideLayout" Target="../slideLayouts/slideLayout161.xml"/></Relationships>
</file>

<file path=ppt/slides/_rels/slide12.xml.rels><?xml version="1.0" encoding="UTF-8" standalone="yes"?>
<Relationships xmlns="http://schemas.openxmlformats.org/package/2006/relationships"><Relationship Id="rId8" Type="http://schemas.openxmlformats.org/officeDocument/2006/relationships/tags" Target="../tags/tag202.xml"/><Relationship Id="rId3" Type="http://schemas.openxmlformats.org/officeDocument/2006/relationships/tags" Target="../tags/tag82.xml"/><Relationship Id="rId7" Type="http://schemas.openxmlformats.org/officeDocument/2006/relationships/image" Target="../media/image32.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image" Target="../media/image31.png"/><Relationship Id="rId5" Type="http://schemas.openxmlformats.org/officeDocument/2006/relationships/slideLayout" Target="../slideLayouts/slideLayout176.xml"/><Relationship Id="rId4" Type="http://schemas.openxmlformats.org/officeDocument/2006/relationships/tags" Target="../tags/tag83.xml"/><Relationship Id="rId9"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91.xml"/><Relationship Id="rId2" Type="http://schemas.openxmlformats.org/officeDocument/2006/relationships/tags" Target="../tags/tag85.xml"/><Relationship Id="rId1" Type="http://schemas.openxmlformats.org/officeDocument/2006/relationships/tags" Target="../tags/tag84.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Layout" Target="../slideLayouts/slideLayout7.xml"/><Relationship Id="rId1" Type="http://schemas.openxmlformats.org/officeDocument/2006/relationships/tags" Target="../tags/tag86.xml"/></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89.xml"/><Relationship Id="rId7" Type="http://schemas.openxmlformats.org/officeDocument/2006/relationships/slideLayout" Target="../slideLayouts/slideLayout56.xml"/><Relationship Id="rId12" Type="http://schemas.openxmlformats.org/officeDocument/2006/relationships/image" Target="../media/image42.pn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tags" Target="../tags/tag92.xml"/><Relationship Id="rId11" Type="http://schemas.openxmlformats.org/officeDocument/2006/relationships/image" Target="../media/image41.png"/><Relationship Id="rId5" Type="http://schemas.openxmlformats.org/officeDocument/2006/relationships/tags" Target="../tags/tag91.xml"/><Relationship Id="rId10" Type="http://schemas.openxmlformats.org/officeDocument/2006/relationships/image" Target="../media/image40.png"/><Relationship Id="rId4" Type="http://schemas.openxmlformats.org/officeDocument/2006/relationships/tags" Target="../tags/tag90.xml"/><Relationship Id="rId9" Type="http://schemas.openxmlformats.org/officeDocument/2006/relationships/image" Target="../media/image39.png"/></Relationships>
</file>

<file path=ppt/slides/_rels/slide16.xml.rels><?xml version="1.0" encoding="UTF-8" standalone="yes"?>
<Relationships xmlns="http://schemas.openxmlformats.org/package/2006/relationships"><Relationship Id="rId8" Type="http://schemas.openxmlformats.org/officeDocument/2006/relationships/tags" Target="../tags/tag100.xml"/><Relationship Id="rId13" Type="http://schemas.openxmlformats.org/officeDocument/2006/relationships/image" Target="../media/image41.png"/><Relationship Id="rId3" Type="http://schemas.openxmlformats.org/officeDocument/2006/relationships/tags" Target="../tags/tag95.xml"/><Relationship Id="rId7" Type="http://schemas.openxmlformats.org/officeDocument/2006/relationships/tags" Target="../tags/tag99.xml"/><Relationship Id="rId12" Type="http://schemas.openxmlformats.org/officeDocument/2006/relationships/image" Target="../media/image40.png"/><Relationship Id="rId17" Type="http://schemas.openxmlformats.org/officeDocument/2006/relationships/image" Target="../media/image47.png"/><Relationship Id="rId2" Type="http://schemas.openxmlformats.org/officeDocument/2006/relationships/tags" Target="../tags/tag94.xml"/><Relationship Id="rId16" Type="http://schemas.openxmlformats.org/officeDocument/2006/relationships/image" Target="../media/image46.png"/><Relationship Id="rId1" Type="http://schemas.openxmlformats.org/officeDocument/2006/relationships/tags" Target="../tags/tag93.xml"/><Relationship Id="rId6" Type="http://schemas.openxmlformats.org/officeDocument/2006/relationships/tags" Target="../tags/tag98.xml"/><Relationship Id="rId11" Type="http://schemas.openxmlformats.org/officeDocument/2006/relationships/image" Target="../media/image39.png"/><Relationship Id="rId5" Type="http://schemas.openxmlformats.org/officeDocument/2006/relationships/tags" Target="../tags/tag97.xml"/><Relationship Id="rId15" Type="http://schemas.openxmlformats.org/officeDocument/2006/relationships/image" Target="../media/image45.png"/><Relationship Id="rId10" Type="http://schemas.openxmlformats.org/officeDocument/2006/relationships/slideLayout" Target="../slideLayouts/slideLayout206.xml"/><Relationship Id="rId4" Type="http://schemas.openxmlformats.org/officeDocument/2006/relationships/tags" Target="../tags/tag96.xml"/><Relationship Id="rId9" Type="http://schemas.openxmlformats.org/officeDocument/2006/relationships/tags" Target="../tags/tag101.xml"/><Relationship Id="rId1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21.xml"/><Relationship Id="rId2" Type="http://schemas.openxmlformats.org/officeDocument/2006/relationships/tags" Target="../tags/tag103.xml"/><Relationship Id="rId1" Type="http://schemas.openxmlformats.org/officeDocument/2006/relationships/tags" Target="../tags/tag102.xml"/><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8" Type="http://schemas.openxmlformats.org/officeDocument/2006/relationships/tags" Target="../tags/tag111.xml"/><Relationship Id="rId13" Type="http://schemas.openxmlformats.org/officeDocument/2006/relationships/image" Target="../media/image39.png"/><Relationship Id="rId18" Type="http://schemas.openxmlformats.org/officeDocument/2006/relationships/image" Target="../media/image53.png"/><Relationship Id="rId3" Type="http://schemas.openxmlformats.org/officeDocument/2006/relationships/tags" Target="../tags/tag106.xml"/><Relationship Id="rId7" Type="http://schemas.openxmlformats.org/officeDocument/2006/relationships/tags" Target="../tags/tag110.xml"/><Relationship Id="rId12" Type="http://schemas.openxmlformats.org/officeDocument/2006/relationships/slideLayout" Target="../slideLayouts/slideLayout236.xml"/><Relationship Id="rId17" Type="http://schemas.openxmlformats.org/officeDocument/2006/relationships/image" Target="../media/image52.png"/><Relationship Id="rId2" Type="http://schemas.openxmlformats.org/officeDocument/2006/relationships/tags" Target="../tags/tag105.xml"/><Relationship Id="rId16" Type="http://schemas.openxmlformats.org/officeDocument/2006/relationships/image" Target="../media/image51.png"/><Relationship Id="rId1" Type="http://schemas.openxmlformats.org/officeDocument/2006/relationships/tags" Target="../tags/tag104.xml"/><Relationship Id="rId6" Type="http://schemas.openxmlformats.org/officeDocument/2006/relationships/tags" Target="../tags/tag109.xml"/><Relationship Id="rId11" Type="http://schemas.openxmlformats.org/officeDocument/2006/relationships/tags" Target="../tags/tag114.xml"/><Relationship Id="rId5" Type="http://schemas.openxmlformats.org/officeDocument/2006/relationships/tags" Target="../tags/tag108.xml"/><Relationship Id="rId15" Type="http://schemas.openxmlformats.org/officeDocument/2006/relationships/image" Target="../media/image50.png"/><Relationship Id="rId10" Type="http://schemas.openxmlformats.org/officeDocument/2006/relationships/tags" Target="../tags/tag113.xml"/><Relationship Id="rId4" Type="http://schemas.openxmlformats.org/officeDocument/2006/relationships/tags" Target="../tags/tag107.xml"/><Relationship Id="rId9" Type="http://schemas.openxmlformats.org/officeDocument/2006/relationships/tags" Target="../tags/tag112.xml"/><Relationship Id="rId1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51.xml"/><Relationship Id="rId2" Type="http://schemas.openxmlformats.org/officeDocument/2006/relationships/tags" Target="../tags/tag116.xml"/><Relationship Id="rId1" Type="http://schemas.openxmlformats.org/officeDocument/2006/relationships/tags" Target="../tags/tag115.xml"/><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43.xml"/><Relationship Id="rId7" Type="http://schemas.openxmlformats.org/officeDocument/2006/relationships/slideLayout" Target="../slideLayouts/slideLayout15.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 Id="rId9" Type="http://schemas.openxmlformats.org/officeDocument/2006/relationships/image" Target="../media/image15.svg"/></Relationships>
</file>

<file path=ppt/slides/_rels/slide20.xml.rels><?xml version="1.0" encoding="UTF-8" standalone="yes"?>
<Relationships xmlns="http://schemas.openxmlformats.org/package/2006/relationships"><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image" Target="../media/image36.png"/><Relationship Id="rId5" Type="http://schemas.openxmlformats.org/officeDocument/2006/relationships/slideLayout" Target="../slideLayouts/slideLayout25.xml"/><Relationship Id="rId4" Type="http://schemas.openxmlformats.org/officeDocument/2006/relationships/tags" Target="../tags/tag120.xml"/></Relationships>
</file>

<file path=ppt/slides/_rels/slide2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Layout" Target="../slideLayouts/slideLayout7.xml"/><Relationship Id="rId1" Type="http://schemas.openxmlformats.org/officeDocument/2006/relationships/tags" Target="../tags/tag121.xml"/></Relationships>
</file>

<file path=ppt/slides/_rels/slide22.xml.rels><?xml version="1.0" encoding="UTF-8" standalone="yes"?>
<Relationships xmlns="http://schemas.openxmlformats.org/package/2006/relationships"><Relationship Id="rId8" Type="http://schemas.openxmlformats.org/officeDocument/2006/relationships/tags" Target="../tags/tag125.xml"/><Relationship Id="rId3" Type="http://schemas.openxmlformats.org/officeDocument/2006/relationships/tags" Target="../tags/tag124.xml"/><Relationship Id="rId7" Type="http://schemas.openxmlformats.org/officeDocument/2006/relationships/image" Target="../media/image59.png"/><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tags" Target="../tags/tag124.xml"/><Relationship Id="rId5" Type="http://schemas.openxmlformats.org/officeDocument/2006/relationships/slideLayout" Target="../slideLayouts/slideLayout266.xml"/><Relationship Id="rId4" Type="http://schemas.openxmlformats.org/officeDocument/2006/relationships/tags" Target="../tags/tag125.xml"/><Relationship Id="rId9" Type="http://schemas.openxmlformats.org/officeDocument/2006/relationships/image" Target="../media/image60.png"/></Relationships>
</file>

<file path=ppt/slides/_rels/slide23.xml.rels><?xml version="1.0" encoding="UTF-8" standalone="yes"?>
<Relationships xmlns="http://schemas.openxmlformats.org/package/2006/relationships"><Relationship Id="rId8" Type="http://schemas.openxmlformats.org/officeDocument/2006/relationships/tags" Target="../tags/tag133.xml"/><Relationship Id="rId13" Type="http://schemas.openxmlformats.org/officeDocument/2006/relationships/tags" Target="../tags/tag138.xml"/><Relationship Id="rId18" Type="http://schemas.openxmlformats.org/officeDocument/2006/relationships/image" Target="../media/image58.png"/><Relationship Id="rId3" Type="http://schemas.openxmlformats.org/officeDocument/2006/relationships/tags" Target="../tags/tag128.xml"/><Relationship Id="rId7" Type="http://schemas.openxmlformats.org/officeDocument/2006/relationships/tags" Target="../tags/tag132.xml"/><Relationship Id="rId12" Type="http://schemas.openxmlformats.org/officeDocument/2006/relationships/tags" Target="../tags/tag137.xml"/><Relationship Id="rId17" Type="http://schemas.openxmlformats.org/officeDocument/2006/relationships/image" Target="../media/image57.png"/><Relationship Id="rId2" Type="http://schemas.openxmlformats.org/officeDocument/2006/relationships/tags" Target="../tags/tag127.xml"/><Relationship Id="rId16" Type="http://schemas.openxmlformats.org/officeDocument/2006/relationships/image" Target="../media/image56.png"/><Relationship Id="rId1" Type="http://schemas.openxmlformats.org/officeDocument/2006/relationships/tags" Target="../tags/tag126.xml"/><Relationship Id="rId6" Type="http://schemas.openxmlformats.org/officeDocument/2006/relationships/tags" Target="../tags/tag131.xml"/><Relationship Id="rId11" Type="http://schemas.openxmlformats.org/officeDocument/2006/relationships/tags" Target="../tags/tag136.xml"/><Relationship Id="rId5" Type="http://schemas.openxmlformats.org/officeDocument/2006/relationships/tags" Target="../tags/tag130.xml"/><Relationship Id="rId15" Type="http://schemas.openxmlformats.org/officeDocument/2006/relationships/image" Target="../media/image55.jpeg"/><Relationship Id="rId10" Type="http://schemas.openxmlformats.org/officeDocument/2006/relationships/tags" Target="../tags/tag135.xml"/><Relationship Id="rId4" Type="http://schemas.openxmlformats.org/officeDocument/2006/relationships/tags" Target="../tags/tag129.xml"/><Relationship Id="rId9" Type="http://schemas.openxmlformats.org/officeDocument/2006/relationships/tags" Target="../tags/tag134.xml"/><Relationship Id="rId14" Type="http://schemas.openxmlformats.org/officeDocument/2006/relationships/slideLayout" Target="../slideLayouts/slideLayout266.xml"/></Relationships>
</file>

<file path=ppt/slides/_rels/slide24.xml.rels><?xml version="1.0" encoding="UTF-8" standalone="yes"?>
<Relationships xmlns="http://schemas.openxmlformats.org/package/2006/relationships"><Relationship Id="rId8" Type="http://schemas.openxmlformats.org/officeDocument/2006/relationships/tags" Target="../tags/tag146.xml"/><Relationship Id="rId13" Type="http://schemas.openxmlformats.org/officeDocument/2006/relationships/slideLayout" Target="../slideLayouts/slideLayout281.xml"/><Relationship Id="rId18" Type="http://schemas.openxmlformats.org/officeDocument/2006/relationships/image" Target="../media/image53.png"/><Relationship Id="rId3" Type="http://schemas.openxmlformats.org/officeDocument/2006/relationships/tags" Target="../tags/tag141.xml"/><Relationship Id="rId7" Type="http://schemas.openxmlformats.org/officeDocument/2006/relationships/tags" Target="../tags/tag145.xml"/><Relationship Id="rId12" Type="http://schemas.openxmlformats.org/officeDocument/2006/relationships/tags" Target="../tags/tag150.xml"/><Relationship Id="rId17" Type="http://schemas.openxmlformats.org/officeDocument/2006/relationships/image" Target="../media/image51.png"/><Relationship Id="rId2" Type="http://schemas.openxmlformats.org/officeDocument/2006/relationships/tags" Target="../tags/tag140.xml"/><Relationship Id="rId16" Type="http://schemas.openxmlformats.org/officeDocument/2006/relationships/image" Target="../media/image50.png"/><Relationship Id="rId20" Type="http://schemas.openxmlformats.org/officeDocument/2006/relationships/image" Target="../media/image62.png"/><Relationship Id="rId1" Type="http://schemas.openxmlformats.org/officeDocument/2006/relationships/tags" Target="../tags/tag139.xml"/><Relationship Id="rId6" Type="http://schemas.openxmlformats.org/officeDocument/2006/relationships/tags" Target="../tags/tag144.xml"/><Relationship Id="rId11" Type="http://schemas.openxmlformats.org/officeDocument/2006/relationships/tags" Target="../tags/tag149.xml"/><Relationship Id="rId5" Type="http://schemas.openxmlformats.org/officeDocument/2006/relationships/tags" Target="../tags/tag143.xml"/><Relationship Id="rId15" Type="http://schemas.openxmlformats.org/officeDocument/2006/relationships/image" Target="../media/image49.png"/><Relationship Id="rId10" Type="http://schemas.openxmlformats.org/officeDocument/2006/relationships/tags" Target="../tags/tag148.xml"/><Relationship Id="rId19" Type="http://schemas.openxmlformats.org/officeDocument/2006/relationships/image" Target="../media/image61.png"/><Relationship Id="rId4" Type="http://schemas.openxmlformats.org/officeDocument/2006/relationships/tags" Target="../tags/tag142.xml"/><Relationship Id="rId9" Type="http://schemas.openxmlformats.org/officeDocument/2006/relationships/tags" Target="../tags/tag147.xml"/><Relationship Id="rId1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96.xml"/><Relationship Id="rId2" Type="http://schemas.openxmlformats.org/officeDocument/2006/relationships/tags" Target="../tags/tag152.xml"/><Relationship Id="rId1" Type="http://schemas.openxmlformats.org/officeDocument/2006/relationships/tags" Target="../tags/tag151.xml"/><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tags" Target="../tags/tag155.xml"/><Relationship Id="rId7" Type="http://schemas.openxmlformats.org/officeDocument/2006/relationships/image" Target="../media/image30.png"/><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image" Target="../media/image64.png"/><Relationship Id="rId5" Type="http://schemas.openxmlformats.org/officeDocument/2006/relationships/image" Target="../media/image68.png"/><Relationship Id="rId4" Type="http://schemas.openxmlformats.org/officeDocument/2006/relationships/slideLayout" Target="../slideLayouts/slideLayout311.xml"/></Relationships>
</file>

<file path=ppt/slides/_rels/slide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slideLayout" Target="../slideLayouts/slideLayout326.xml"/><Relationship Id="rId13" Type="http://schemas.openxmlformats.org/officeDocument/2006/relationships/image" Target="../media/image67.png"/><Relationship Id="rId3" Type="http://schemas.openxmlformats.org/officeDocument/2006/relationships/tags" Target="../tags/tag158.xml"/><Relationship Id="rId7" Type="http://schemas.openxmlformats.org/officeDocument/2006/relationships/tags" Target="../tags/tag162.xml"/><Relationship Id="rId12" Type="http://schemas.openxmlformats.org/officeDocument/2006/relationships/image" Target="../media/image72.png"/><Relationship Id="rId2" Type="http://schemas.openxmlformats.org/officeDocument/2006/relationships/tags" Target="../tags/tag157.xml"/><Relationship Id="rId16" Type="http://schemas.openxmlformats.org/officeDocument/2006/relationships/image" Target="../media/image70.png"/><Relationship Id="rId1" Type="http://schemas.openxmlformats.org/officeDocument/2006/relationships/tags" Target="../tags/tag156.xml"/><Relationship Id="rId6" Type="http://schemas.openxmlformats.org/officeDocument/2006/relationships/tags" Target="../tags/tag161.xml"/><Relationship Id="rId11" Type="http://schemas.openxmlformats.org/officeDocument/2006/relationships/image" Target="../media/image66.png"/><Relationship Id="rId5" Type="http://schemas.openxmlformats.org/officeDocument/2006/relationships/tags" Target="../tags/tag160.xml"/><Relationship Id="rId15" Type="http://schemas.openxmlformats.org/officeDocument/2006/relationships/image" Target="../media/image730.png"/><Relationship Id="rId10" Type="http://schemas.openxmlformats.org/officeDocument/2006/relationships/image" Target="../media/image65.png"/><Relationship Id="rId4" Type="http://schemas.openxmlformats.org/officeDocument/2006/relationships/tags" Target="../tags/tag159.xml"/><Relationship Id="rId9" Type="http://schemas.openxmlformats.org/officeDocument/2006/relationships/image" Target="../media/image64.png"/><Relationship Id="rId14" Type="http://schemas.openxmlformats.org/officeDocument/2006/relationships/image" Target="../media/image69.png"/></Relationships>
</file>

<file path=ppt/slides/_rels/slide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41.xml"/><Relationship Id="rId2" Type="http://schemas.openxmlformats.org/officeDocument/2006/relationships/tags" Target="../tags/tag164.xml"/><Relationship Id="rId1" Type="http://schemas.openxmlformats.org/officeDocument/2006/relationships/tags" Target="../tags/tag163.xml"/><Relationship Id="rId4" Type="http://schemas.openxmlformats.org/officeDocument/2006/relationships/image" Target="../media/image71.png"/></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7.xml"/><Relationship Id="rId1" Type="http://schemas.openxmlformats.org/officeDocument/2006/relationships/tags" Target="../tags/tag165.xm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8" Type="http://schemas.openxmlformats.org/officeDocument/2006/relationships/tags" Target="../tags/tag173.xml"/><Relationship Id="rId3" Type="http://schemas.openxmlformats.org/officeDocument/2006/relationships/tags" Target="../tags/tag168.xml"/><Relationship Id="rId7" Type="http://schemas.openxmlformats.org/officeDocument/2006/relationships/tags" Target="../tags/tag172.xml"/><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tags" Target="../tags/tag171.xml"/><Relationship Id="rId5" Type="http://schemas.openxmlformats.org/officeDocument/2006/relationships/tags" Target="../tags/tag170.xml"/><Relationship Id="rId10" Type="http://schemas.openxmlformats.org/officeDocument/2006/relationships/slideLayout" Target="../slideLayouts/slideLayout31.xml"/><Relationship Id="rId4" Type="http://schemas.openxmlformats.org/officeDocument/2006/relationships/tags" Target="../tags/tag169.xml"/><Relationship Id="rId9" Type="http://schemas.openxmlformats.org/officeDocument/2006/relationships/tags" Target="../tags/tag174.xml"/></Relationships>
</file>

<file path=ppt/slides/_rels/slide33.xml.rels><?xml version="1.0" encoding="UTF-8" standalone="yes"?>
<Relationships xmlns="http://schemas.openxmlformats.org/package/2006/relationships"><Relationship Id="rId3" Type="http://schemas.openxmlformats.org/officeDocument/2006/relationships/tags" Target="../tags/tag177.xml"/><Relationship Id="rId7" Type="http://schemas.openxmlformats.org/officeDocument/2006/relationships/image" Target="../media/image75.png"/><Relationship Id="rId2" Type="http://schemas.openxmlformats.org/officeDocument/2006/relationships/tags" Target="../tags/tag176.xml"/><Relationship Id="rId1" Type="http://schemas.openxmlformats.org/officeDocument/2006/relationships/tags" Target="../tags/tag175.xml"/><Relationship Id="rId6" Type="http://schemas.openxmlformats.org/officeDocument/2006/relationships/image" Target="../media/image74.png"/><Relationship Id="rId5" Type="http://schemas.openxmlformats.org/officeDocument/2006/relationships/slideLayout" Target="../slideLayouts/slideLayout33.xml"/><Relationship Id="rId4" Type="http://schemas.openxmlformats.org/officeDocument/2006/relationships/tags" Target="../tags/tag178.xml"/></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7.xml"/><Relationship Id="rId1" Type="http://schemas.openxmlformats.org/officeDocument/2006/relationships/tags" Target="../tags/tag179.xml"/><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tags" Target="../tags/tag183.xml"/><Relationship Id="rId2" Type="http://schemas.openxmlformats.org/officeDocument/2006/relationships/tags" Target="../tags/tag182.xml"/><Relationship Id="rId1" Type="http://schemas.openxmlformats.org/officeDocument/2006/relationships/tags" Target="../tags/tag180.xml"/><Relationship Id="rId6" Type="http://schemas.openxmlformats.org/officeDocument/2006/relationships/image" Target="../media/image76.png"/><Relationship Id="rId5" Type="http://schemas.openxmlformats.org/officeDocument/2006/relationships/slideLayout" Target="../slideLayouts/slideLayout347.xml"/><Relationship Id="rId4" Type="http://schemas.openxmlformats.org/officeDocument/2006/relationships/tags" Target="../tags/tag184.xml"/></Relationships>
</file>

<file path=ppt/slides/_rels/slide36.xml.rels><?xml version="1.0" encoding="UTF-8" standalone="yes"?>
<Relationships xmlns="http://schemas.openxmlformats.org/package/2006/relationships"><Relationship Id="rId3" Type="http://schemas.openxmlformats.org/officeDocument/2006/relationships/tags" Target="../tags/tag187.xml"/><Relationship Id="rId2" Type="http://schemas.openxmlformats.org/officeDocument/2006/relationships/tags" Target="../tags/tag186.xml"/><Relationship Id="rId1" Type="http://schemas.openxmlformats.org/officeDocument/2006/relationships/tags" Target="../tags/tag185.xml"/><Relationship Id="rId5" Type="http://schemas.openxmlformats.org/officeDocument/2006/relationships/image" Target="../media/image77.png"/><Relationship Id="rId4"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8" Type="http://schemas.openxmlformats.org/officeDocument/2006/relationships/tags" Target="../tags/tag197.xml"/><Relationship Id="rId13" Type="http://schemas.openxmlformats.org/officeDocument/2006/relationships/image" Target="../media/image83.png"/><Relationship Id="rId18" Type="http://schemas.openxmlformats.org/officeDocument/2006/relationships/image" Target="../media/image82.png"/><Relationship Id="rId3" Type="http://schemas.openxmlformats.org/officeDocument/2006/relationships/tags" Target="../tags/tag191.xml"/><Relationship Id="rId21" Type="http://schemas.openxmlformats.org/officeDocument/2006/relationships/image" Target="../media/image86.png"/><Relationship Id="rId7" Type="http://schemas.openxmlformats.org/officeDocument/2006/relationships/tags" Target="../tags/tag196.xml"/><Relationship Id="rId12" Type="http://schemas.openxmlformats.org/officeDocument/2006/relationships/tags" Target="../tags/tag3030.xml"/><Relationship Id="rId17" Type="http://schemas.openxmlformats.org/officeDocument/2006/relationships/image" Target="../media/image81.png"/><Relationship Id="rId2" Type="http://schemas.openxmlformats.org/officeDocument/2006/relationships/tags" Target="../tags/tag190.xml"/><Relationship Id="rId16" Type="http://schemas.openxmlformats.org/officeDocument/2006/relationships/image" Target="../media/image80.png"/><Relationship Id="rId20" Type="http://schemas.openxmlformats.org/officeDocument/2006/relationships/image" Target="../media/image85.png"/><Relationship Id="rId1" Type="http://schemas.openxmlformats.org/officeDocument/2006/relationships/tags" Target="../tags/tag188.xml"/><Relationship Id="rId6" Type="http://schemas.openxmlformats.org/officeDocument/2006/relationships/tags" Target="../tags/tag195.xml"/><Relationship Id="rId11" Type="http://schemas.openxmlformats.org/officeDocument/2006/relationships/slideLayout" Target="../slideLayouts/slideLayout349.xml"/><Relationship Id="rId5" Type="http://schemas.openxmlformats.org/officeDocument/2006/relationships/tags" Target="../tags/tag194.xml"/><Relationship Id="rId15" Type="http://schemas.openxmlformats.org/officeDocument/2006/relationships/image" Target="../media/image79.png"/><Relationship Id="rId10" Type="http://schemas.openxmlformats.org/officeDocument/2006/relationships/tags" Target="../tags/tag199.xml"/><Relationship Id="rId19" Type="http://schemas.openxmlformats.org/officeDocument/2006/relationships/image" Target="../media/image84.png"/><Relationship Id="rId4" Type="http://schemas.openxmlformats.org/officeDocument/2006/relationships/tags" Target="../tags/tag193.xml"/><Relationship Id="rId9" Type="http://schemas.openxmlformats.org/officeDocument/2006/relationships/tags" Target="../tags/tag198.xml"/><Relationship Id="rId14" Type="http://schemas.openxmlformats.org/officeDocument/2006/relationships/image" Target="../media/image78.png"/></Relationships>
</file>

<file path=ppt/slides/_rels/slide38.xml.rels><?xml version="1.0" encoding="UTF-8" standalone="yes"?>
<Relationships xmlns="http://schemas.openxmlformats.org/package/2006/relationships"><Relationship Id="rId3" Type="http://schemas.openxmlformats.org/officeDocument/2006/relationships/tags" Target="../tags/tag203.xml"/><Relationship Id="rId2" Type="http://schemas.openxmlformats.org/officeDocument/2006/relationships/tags" Target="../tags/tag201.xml"/><Relationship Id="rId1" Type="http://schemas.openxmlformats.org/officeDocument/2006/relationships/tags" Target="../tags/tag200.xml"/><Relationship Id="rId5" Type="http://schemas.openxmlformats.org/officeDocument/2006/relationships/image" Target="../media/image87.png"/><Relationship Id="rId4" Type="http://schemas.openxmlformats.org/officeDocument/2006/relationships/slideLayout" Target="../slideLayouts/slideLayout351.xml"/></Relationships>
</file>

<file path=ppt/slides/_rels/slide39.xml.rels><?xml version="1.0" encoding="UTF-8" standalone="yes"?>
<Relationships xmlns="http://schemas.openxmlformats.org/package/2006/relationships"><Relationship Id="rId3" Type="http://schemas.openxmlformats.org/officeDocument/2006/relationships/tags" Target="../tags/tag206.xml"/><Relationship Id="rId2" Type="http://schemas.openxmlformats.org/officeDocument/2006/relationships/tags" Target="../tags/tag205.xml"/><Relationship Id="rId1" Type="http://schemas.openxmlformats.org/officeDocument/2006/relationships/tags" Target="../tags/tag204.xml"/><Relationship Id="rId5" Type="http://schemas.openxmlformats.org/officeDocument/2006/relationships/image" Target="../media/image88.png"/><Relationship Id="rId4" Type="http://schemas.openxmlformats.org/officeDocument/2006/relationships/slideLayout" Target="../slideLayouts/slideLayout353.xml"/></Relationships>
</file>

<file path=ppt/slides/_rels/slide4.xml.rels><?xml version="1.0" encoding="UTF-8" standalone="yes"?>
<Relationships xmlns="http://schemas.openxmlformats.org/package/2006/relationships"><Relationship Id="rId3" Type="http://schemas.openxmlformats.org/officeDocument/2006/relationships/tags" Target="../tags/tag49.xml"/><Relationship Id="rId7" Type="http://schemas.openxmlformats.org/officeDocument/2006/relationships/image" Target="../media/image18.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17.png"/><Relationship Id="rId5" Type="http://schemas.openxmlformats.org/officeDocument/2006/relationships/slideLayout" Target="../slideLayouts/slideLayout10.xml"/><Relationship Id="rId4" Type="http://schemas.openxmlformats.org/officeDocument/2006/relationships/tags" Target="../tags/tag50.xml"/></Relationships>
</file>

<file path=ppt/slides/_rels/slide40.xml.rels><?xml version="1.0" encoding="UTF-8" standalone="yes"?>
<Relationships xmlns="http://schemas.openxmlformats.org/package/2006/relationships"><Relationship Id="rId8" Type="http://schemas.openxmlformats.org/officeDocument/2006/relationships/tags" Target="../tags/tag214.xml"/><Relationship Id="rId3" Type="http://schemas.openxmlformats.org/officeDocument/2006/relationships/tags" Target="../tags/tag209.xml"/><Relationship Id="rId7" Type="http://schemas.openxmlformats.org/officeDocument/2006/relationships/tags" Target="../tags/tag213.xml"/><Relationship Id="rId2" Type="http://schemas.openxmlformats.org/officeDocument/2006/relationships/tags" Target="../tags/tag208.xml"/><Relationship Id="rId1" Type="http://schemas.openxmlformats.org/officeDocument/2006/relationships/tags" Target="../tags/tag207.xml"/><Relationship Id="rId6" Type="http://schemas.openxmlformats.org/officeDocument/2006/relationships/tags" Target="../tags/tag212.xml"/><Relationship Id="rId5" Type="http://schemas.openxmlformats.org/officeDocument/2006/relationships/tags" Target="../tags/tag211.xml"/><Relationship Id="rId10" Type="http://schemas.openxmlformats.org/officeDocument/2006/relationships/image" Target="../media/image89.jpeg"/><Relationship Id="rId4" Type="http://schemas.openxmlformats.org/officeDocument/2006/relationships/tags" Target="../tags/tag210.xml"/><Relationship Id="rId9" Type="http://schemas.openxmlformats.org/officeDocument/2006/relationships/slideLayout" Target="../slideLayouts/slideLayout355.xml"/></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7.xml"/><Relationship Id="rId1" Type="http://schemas.openxmlformats.org/officeDocument/2006/relationships/tags" Target="../tags/tag215.xml"/><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8" Type="http://schemas.openxmlformats.org/officeDocument/2006/relationships/tags" Target="../tags/tag223.xml"/><Relationship Id="rId13" Type="http://schemas.openxmlformats.org/officeDocument/2006/relationships/tags" Target="../tags/tag228.xml"/><Relationship Id="rId18" Type="http://schemas.openxmlformats.org/officeDocument/2006/relationships/tags" Target="../tags/tag233.xml"/><Relationship Id="rId26" Type="http://schemas.openxmlformats.org/officeDocument/2006/relationships/tags" Target="../tags/tag3920.xml"/><Relationship Id="rId3" Type="http://schemas.openxmlformats.org/officeDocument/2006/relationships/tags" Target="../tags/tag218.xml"/><Relationship Id="rId21" Type="http://schemas.openxmlformats.org/officeDocument/2006/relationships/image" Target="../media/image1190.png"/><Relationship Id="rId7" Type="http://schemas.openxmlformats.org/officeDocument/2006/relationships/tags" Target="../tags/tag222.xml"/><Relationship Id="rId12" Type="http://schemas.openxmlformats.org/officeDocument/2006/relationships/tags" Target="../tags/tag227.xml"/><Relationship Id="rId17" Type="http://schemas.openxmlformats.org/officeDocument/2006/relationships/tags" Target="../tags/tag232.xml"/><Relationship Id="rId25" Type="http://schemas.openxmlformats.org/officeDocument/2006/relationships/image" Target="../media/image1210.png"/><Relationship Id="rId2" Type="http://schemas.openxmlformats.org/officeDocument/2006/relationships/tags" Target="../tags/tag217.xml"/><Relationship Id="rId16" Type="http://schemas.openxmlformats.org/officeDocument/2006/relationships/tags" Target="../tags/tag231.xml"/><Relationship Id="rId20" Type="http://schemas.openxmlformats.org/officeDocument/2006/relationships/tags" Target="../tags/tag3840.xml"/><Relationship Id="rId1" Type="http://schemas.openxmlformats.org/officeDocument/2006/relationships/tags" Target="../tags/tag216.xml"/><Relationship Id="rId6" Type="http://schemas.openxmlformats.org/officeDocument/2006/relationships/tags" Target="../tags/tag221.xml"/><Relationship Id="rId11" Type="http://schemas.openxmlformats.org/officeDocument/2006/relationships/tags" Target="../tags/tag226.xml"/><Relationship Id="rId24" Type="http://schemas.openxmlformats.org/officeDocument/2006/relationships/tags" Target="../tags/tag3900.xml"/><Relationship Id="rId5" Type="http://schemas.openxmlformats.org/officeDocument/2006/relationships/tags" Target="../tags/tag220.xml"/><Relationship Id="rId15" Type="http://schemas.openxmlformats.org/officeDocument/2006/relationships/tags" Target="../tags/tag230.xml"/><Relationship Id="rId23" Type="http://schemas.openxmlformats.org/officeDocument/2006/relationships/image" Target="../media/image1200.png"/><Relationship Id="rId10" Type="http://schemas.openxmlformats.org/officeDocument/2006/relationships/tags" Target="../tags/tag225.xml"/><Relationship Id="rId19" Type="http://schemas.openxmlformats.org/officeDocument/2006/relationships/slideLayout" Target="../slideLayouts/slideLayout39.xml"/><Relationship Id="rId4" Type="http://schemas.openxmlformats.org/officeDocument/2006/relationships/tags" Target="../tags/tag219.xml"/><Relationship Id="rId9" Type="http://schemas.openxmlformats.org/officeDocument/2006/relationships/tags" Target="../tags/tag224.xml"/><Relationship Id="rId14" Type="http://schemas.openxmlformats.org/officeDocument/2006/relationships/tags" Target="../tags/tag229.xml"/><Relationship Id="rId22" Type="http://schemas.openxmlformats.org/officeDocument/2006/relationships/tags" Target="../tags/tag3880.xml"/><Relationship Id="rId27" Type="http://schemas.openxmlformats.org/officeDocument/2006/relationships/image" Target="../media/image1220.png"/></Relationships>
</file>

<file path=ppt/slides/_rels/slide43.xml.rels><?xml version="1.0" encoding="UTF-8" standalone="yes"?>
<Relationships xmlns="http://schemas.openxmlformats.org/package/2006/relationships"><Relationship Id="rId3" Type="http://schemas.openxmlformats.org/officeDocument/2006/relationships/tags" Target="../tags/tag236.xml"/><Relationship Id="rId2" Type="http://schemas.openxmlformats.org/officeDocument/2006/relationships/tags" Target="../tags/tag235.xml"/><Relationship Id="rId1" Type="http://schemas.openxmlformats.org/officeDocument/2006/relationships/tags" Target="../tags/tag234.xml"/><Relationship Id="rId5" Type="http://schemas.openxmlformats.org/officeDocument/2006/relationships/image" Target="../media/image90.png"/><Relationship Id="rId4"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3" Type="http://schemas.openxmlformats.org/officeDocument/2006/relationships/tags" Target="../tags/tag239.xml"/><Relationship Id="rId2" Type="http://schemas.openxmlformats.org/officeDocument/2006/relationships/tags" Target="../tags/tag238.xml"/><Relationship Id="rId1" Type="http://schemas.openxmlformats.org/officeDocument/2006/relationships/tags" Target="../tags/tag237.xml"/><Relationship Id="rId5" Type="http://schemas.openxmlformats.org/officeDocument/2006/relationships/image" Target="../media/image91.png"/><Relationship Id="rId4" Type="http://schemas.openxmlformats.org/officeDocument/2006/relationships/slideLayout" Target="../slideLayouts/slideLayout41.xml"/></Relationships>
</file>

<file path=ppt/slides/_rels/slide45.xml.rels><?xml version="1.0" encoding="UTF-8" standalone="yes"?>
<Relationships xmlns="http://schemas.openxmlformats.org/package/2006/relationships"><Relationship Id="rId3" Type="http://schemas.openxmlformats.org/officeDocument/2006/relationships/tags" Target="../tags/tag242.xml"/><Relationship Id="rId7" Type="http://schemas.openxmlformats.org/officeDocument/2006/relationships/image" Target="../media/image93.png"/><Relationship Id="rId2" Type="http://schemas.openxmlformats.org/officeDocument/2006/relationships/tags" Target="../tags/tag241.xml"/><Relationship Id="rId1" Type="http://schemas.openxmlformats.org/officeDocument/2006/relationships/tags" Target="../tags/tag240.xml"/><Relationship Id="rId6" Type="http://schemas.openxmlformats.org/officeDocument/2006/relationships/image" Target="../media/image92.png"/><Relationship Id="rId5" Type="http://schemas.openxmlformats.org/officeDocument/2006/relationships/slideLayout" Target="../slideLayouts/slideLayout43.xml"/><Relationship Id="rId4" Type="http://schemas.openxmlformats.org/officeDocument/2006/relationships/tags" Target="../tags/tag243.xml"/></Relationships>
</file>

<file path=ppt/slides/_rels/slide46.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tags" Target="../tags/tag246.xml"/><Relationship Id="rId7" Type="http://schemas.openxmlformats.org/officeDocument/2006/relationships/image" Target="../media/image94.png"/><Relationship Id="rId2" Type="http://schemas.openxmlformats.org/officeDocument/2006/relationships/tags" Target="../tags/tag245.xml"/><Relationship Id="rId1" Type="http://schemas.openxmlformats.org/officeDocument/2006/relationships/tags" Target="../tags/tag244.xml"/><Relationship Id="rId6" Type="http://schemas.openxmlformats.org/officeDocument/2006/relationships/slideLayout" Target="../slideLayouts/slideLayout45.xml"/><Relationship Id="rId5" Type="http://schemas.openxmlformats.org/officeDocument/2006/relationships/tags" Target="../tags/tag248.xml"/><Relationship Id="rId4" Type="http://schemas.openxmlformats.org/officeDocument/2006/relationships/tags" Target="../tags/tag247.xml"/></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7.xml"/><Relationship Id="rId1" Type="http://schemas.openxmlformats.org/officeDocument/2006/relationships/tags" Target="../tags/tag249.xml"/><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png"/><Relationship Id="rId1" Type="http://schemas.openxmlformats.org/officeDocument/2006/relationships/slideLayout" Target="../slideLayouts/slideLayout10.xml"/><Relationship Id="rId6" Type="http://schemas.openxmlformats.org/officeDocument/2006/relationships/image" Target="../media/image100.jpeg"/><Relationship Id="rId5" Type="http://schemas.openxmlformats.org/officeDocument/2006/relationships/image" Target="../media/image99.png"/><Relationship Id="rId4" Type="http://schemas.openxmlformats.org/officeDocument/2006/relationships/image" Target="../media/image98.jpeg"/></Relationships>
</file>

<file path=ppt/slides/_rels/slide49.xml.rels><?xml version="1.0" encoding="UTF-8" standalone="yes"?>
<Relationships xmlns="http://schemas.openxmlformats.org/package/2006/relationships"><Relationship Id="rId2" Type="http://schemas.openxmlformats.org/officeDocument/2006/relationships/hyperlink" Target="http://www.andreykurenkov.com/writing/ai/a-brief-history-of-neural-nets-and-deep-learning/" TargetMode="Externa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53.xml"/><Relationship Id="rId7" Type="http://schemas.openxmlformats.org/officeDocument/2006/relationships/image" Target="../media/image22.pn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tags" Target="../tags/tag1660.xml"/><Relationship Id="rId5" Type="http://schemas.openxmlformats.org/officeDocument/2006/relationships/slideLayout" Target="../slideLayouts/slideLayout71.xml"/><Relationship Id="rId4" Type="http://schemas.openxmlformats.org/officeDocument/2006/relationships/tags" Target="../tags/tag54.xml"/><Relationship Id="rId9" Type="http://schemas.openxmlformats.org/officeDocument/2006/relationships/image" Target="../media/image240.png"/></Relationships>
</file>

<file path=ppt/slides/_rels/slide50.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104.png"/></Relationships>
</file>

<file path=ppt/slides/_rels/slide5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1390.png"/></Relationships>
</file>

<file path=ppt/slides/_rels/slide5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410.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43.png"/><Relationship Id="rId1" Type="http://schemas.openxmlformats.org/officeDocument/2006/relationships/slideLayout" Target="../slideLayouts/slideLayout10.xml"/><Relationship Id="rId5" Type="http://schemas.openxmlformats.org/officeDocument/2006/relationships/image" Target="../media/image146.png"/><Relationship Id="rId4" Type="http://schemas.openxmlformats.org/officeDocument/2006/relationships/image" Target="../media/image145.png"/></Relationships>
</file>

<file path=ppt/slides/_rels/slide5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hyperlink" Target="https://en.wikipedia.org/wiki/The_New_York_Times" TargetMode="Externa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57.xml"/><Relationship Id="rId7" Type="http://schemas.openxmlformats.org/officeDocument/2006/relationships/image" Target="../media/image21.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20.png"/><Relationship Id="rId5" Type="http://schemas.openxmlformats.org/officeDocument/2006/relationships/slideLayout" Target="../slideLayouts/slideLayout86.xml"/><Relationship Id="rId4" Type="http://schemas.openxmlformats.org/officeDocument/2006/relationships/tags" Target="../tags/tag58.xml"/></Relationships>
</file>

<file path=ppt/slides/_rels/slide6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14.png"/><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01.jpeg"/><Relationship Id="rId1" Type="http://schemas.openxmlformats.org/officeDocument/2006/relationships/slideLayout" Target="../slideLayouts/slideLayout14.xml"/><Relationship Id="rId4" Type="http://schemas.openxmlformats.org/officeDocument/2006/relationships/image" Target="../media/image11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4.xml"/><Relationship Id="rId5" Type="http://schemas.openxmlformats.org/officeDocument/2006/relationships/image" Target="../media/image120.png"/><Relationship Id="rId4" Type="http://schemas.openxmlformats.org/officeDocument/2006/relationships/image" Target="../media/image119.png"/></Relationships>
</file>

<file path=ppt/slides/_rels/slide68.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101.jpeg"/><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121.GIF"/><Relationship Id="rId2" Type="http://schemas.openxmlformats.org/officeDocument/2006/relationships/hyperlink" Target="http://yann.lecun.com/exdb/publis/pdf/lecun-89e.pdf" TargetMode="Externa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01.xml"/><Relationship Id="rId2" Type="http://schemas.openxmlformats.org/officeDocument/2006/relationships/tags" Target="../tags/tag60.xml"/><Relationship Id="rId1" Type="http://schemas.openxmlformats.org/officeDocument/2006/relationships/tags" Target="../tags/tag59.xml"/><Relationship Id="rId4" Type="http://schemas.openxmlformats.org/officeDocument/2006/relationships/image" Target="../media/image24.png"/></Relationships>
</file>

<file path=ppt/slides/_rels/slide7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73.xml.rels><?xml version="1.0" encoding="UTF-8" standalone="yes"?>
<Relationships xmlns="http://schemas.openxmlformats.org/package/2006/relationships"><Relationship Id="rId2" Type="http://schemas.openxmlformats.org/officeDocument/2006/relationships/image" Target="../media/image128.GIF"/><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hyperlink" Target="http://www-preview.ri.cmu.edu/pub_files/pub1/thrun_sebastian_1995_8/thrun_sebastian_1995_8.pdf" TargetMode="Externa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32.jpeg"/><Relationship Id="rId1" Type="http://schemas.openxmlformats.org/officeDocument/2006/relationships/slideLayout" Target="../slideLayouts/slideLayout10.xml"/><Relationship Id="rId4" Type="http://schemas.openxmlformats.org/officeDocument/2006/relationships/image" Target="../media/image134.jpeg"/></Relationships>
</file>

<file path=ppt/slides/_rels/slide79.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ags" Target="../tags/tag181.xml"/><Relationship Id="rId3" Type="http://schemas.openxmlformats.org/officeDocument/2006/relationships/tags" Target="../tags/tag63.xml"/><Relationship Id="rId7" Type="http://schemas.openxmlformats.org/officeDocument/2006/relationships/tags" Target="../tags/tag67.xml"/><Relationship Id="rId12" Type="http://schemas.openxmlformats.org/officeDocument/2006/relationships/image" Target="../media/image27.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image" Target="../media/image26.png"/><Relationship Id="rId5" Type="http://schemas.openxmlformats.org/officeDocument/2006/relationships/tags" Target="../tags/tag65.xml"/><Relationship Id="rId10" Type="http://schemas.openxmlformats.org/officeDocument/2006/relationships/image" Target="../media/image25.png"/><Relationship Id="rId4" Type="http://schemas.openxmlformats.org/officeDocument/2006/relationships/tags" Target="../tags/tag64.xml"/><Relationship Id="rId9" Type="http://schemas.openxmlformats.org/officeDocument/2006/relationships/image" Target="../media/image24.png"/><Relationship Id="rId14" Type="http://schemas.openxmlformats.org/officeDocument/2006/relationships/image" Target="../media/image320.png"/></Relationships>
</file>

<file path=ppt/slides/_rels/slide8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139.jpeg"/><Relationship Id="rId5" Type="http://schemas.openxmlformats.org/officeDocument/2006/relationships/image" Target="../media/image138.jpeg"/><Relationship Id="rId4" Type="http://schemas.openxmlformats.org/officeDocument/2006/relationships/image" Target="../media/image137.jpeg"/></Relationships>
</file>

<file path=ppt/slides/_rels/slide83.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140.jpeg"/><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41.jpeg"/><Relationship Id="rId1" Type="http://schemas.openxmlformats.org/officeDocument/2006/relationships/slideLayout" Target="../slideLayouts/slideLayout10.xml"/><Relationship Id="rId5" Type="http://schemas.openxmlformats.org/officeDocument/2006/relationships/image" Target="../media/image139.jpeg"/><Relationship Id="rId4" Type="http://schemas.openxmlformats.org/officeDocument/2006/relationships/image" Target="../media/image142.png"/></Relationships>
</file>

<file path=ppt/slides/_rels/slide85.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image" Target="../media/image144.png"/><Relationship Id="rId1" Type="http://schemas.openxmlformats.org/officeDocument/2006/relationships/slideLayout" Target="../slideLayouts/slideLayout10.xml"/><Relationship Id="rId5" Type="http://schemas.openxmlformats.org/officeDocument/2006/relationships/image" Target="../media/image147.jpeg"/><Relationship Id="rId4" Type="http://schemas.openxmlformats.org/officeDocument/2006/relationships/image" Target="../media/image146.jpeg"/></Relationships>
</file>

<file path=ppt/slides/_rels/slide86.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image" Target="../media/image148.png"/><Relationship Id="rId1" Type="http://schemas.openxmlformats.org/officeDocument/2006/relationships/slideLayout" Target="../slideLayouts/slideLayout10.xml"/><Relationship Id="rId4" Type="http://schemas.openxmlformats.org/officeDocument/2006/relationships/image" Target="../media/image150.jpeg"/></Relationships>
</file>

<file path=ppt/slides/_rels/slide87.xml.rels><?xml version="1.0" encoding="UTF-8" standalone="yes"?>
<Relationships xmlns="http://schemas.openxmlformats.org/package/2006/relationships"><Relationship Id="rId3" Type="http://schemas.openxmlformats.org/officeDocument/2006/relationships/hyperlink" Target="https://qz.com/1034972/the-data-that-changed-the-direction-of-ai-research-and-possibly-the-world/" TargetMode="External"/><Relationship Id="rId2" Type="http://schemas.openxmlformats.org/officeDocument/2006/relationships/image" Target="../media/image149.jpeg"/><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hyperlink" Target="https://qz.com/1034972/the-data-that-changed-the-direction-of-ai-research-and-possibly-the-world/" TargetMode="Externa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tags" Target="../tags/tag189.xml"/><Relationship Id="rId18" Type="http://schemas.openxmlformats.org/officeDocument/2006/relationships/image" Target="../media/image38.png"/><Relationship Id="rId3" Type="http://schemas.openxmlformats.org/officeDocument/2006/relationships/tags" Target="../tags/tag70.xml"/><Relationship Id="rId7" Type="http://schemas.openxmlformats.org/officeDocument/2006/relationships/tags" Target="../tags/tag74.xml"/><Relationship Id="rId12" Type="http://schemas.openxmlformats.org/officeDocument/2006/relationships/image" Target="../media/image34.png"/><Relationship Id="rId17" Type="http://schemas.openxmlformats.org/officeDocument/2006/relationships/image" Target="../media/image37.png"/><Relationship Id="rId2" Type="http://schemas.openxmlformats.org/officeDocument/2006/relationships/tags" Target="../tags/tag69.xml"/><Relationship Id="rId16" Type="http://schemas.openxmlformats.org/officeDocument/2006/relationships/tags" Target="../tags/tag192.xml"/><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tags" Target="../tags/tag1860.xml"/><Relationship Id="rId5" Type="http://schemas.openxmlformats.org/officeDocument/2006/relationships/tags" Target="../tags/tag72.xml"/><Relationship Id="rId1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tags" Target="../tags/tag71.xml"/><Relationship Id="rId9" Type="http://schemas.openxmlformats.org/officeDocument/2006/relationships/tags" Target="../tags/tag1840.xml"/><Relationship Id="rId14" Type="http://schemas.openxmlformats.org/officeDocument/2006/relationships/image" Target="../media/image35.png"/></Relationships>
</file>

<file path=ppt/slides/_rels/slide90.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8" Type="http://schemas.openxmlformats.org/officeDocument/2006/relationships/image" Target="../media/image159.jpeg"/><Relationship Id="rId3" Type="http://schemas.openxmlformats.org/officeDocument/2006/relationships/image" Target="../media/image155.jpeg"/><Relationship Id="rId7" Type="http://schemas.openxmlformats.org/officeDocument/2006/relationships/image" Target="../media/image158.jpeg"/><Relationship Id="rId2" Type="http://schemas.openxmlformats.org/officeDocument/2006/relationships/image" Target="../media/image154.jpeg"/><Relationship Id="rId1" Type="http://schemas.openxmlformats.org/officeDocument/2006/relationships/slideLayout" Target="../slideLayouts/slideLayout14.xml"/><Relationship Id="rId6" Type="http://schemas.openxmlformats.org/officeDocument/2006/relationships/image" Target="../media/image157.jpeg"/><Relationship Id="rId5" Type="http://schemas.openxmlformats.org/officeDocument/2006/relationships/image" Target="../media/image156.jpeg"/><Relationship Id="rId10" Type="http://schemas.openxmlformats.org/officeDocument/2006/relationships/image" Target="../media/image161.png"/><Relationship Id="rId4" Type="http://schemas.openxmlformats.org/officeDocument/2006/relationships/image" Target="../media/image97.jpeg"/><Relationship Id="rId9" Type="http://schemas.openxmlformats.org/officeDocument/2006/relationships/image" Target="../media/image160.jpeg"/></Relationships>
</file>

<file path=ppt/slides/_rels/slide9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9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image" Target="../media/image168.jpeg"/><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71.png"/><Relationship Id="rId7" Type="http://schemas.openxmlformats.org/officeDocument/2006/relationships/image" Target="../media/image174.jpeg"/><Relationship Id="rId2" Type="http://schemas.openxmlformats.org/officeDocument/2006/relationships/image" Target="../media/image170.png"/><Relationship Id="rId1" Type="http://schemas.openxmlformats.org/officeDocument/2006/relationships/slideLayout" Target="../slideLayouts/slideLayout10.xml"/><Relationship Id="rId6" Type="http://schemas.openxmlformats.org/officeDocument/2006/relationships/image" Target="../media/image173.png"/><Relationship Id="rId5" Type="http://schemas.openxmlformats.org/officeDocument/2006/relationships/image" Target="../media/image172.jpeg"/><Relationship Id="rId4" Type="http://schemas.openxmlformats.org/officeDocument/2006/relationships/image" Target="../media/image129.png"/><Relationship Id="rId9" Type="http://schemas.openxmlformats.org/officeDocument/2006/relationships/image" Target="../media/image175.png"/></Relationships>
</file>

<file path=ppt/slides/_rels/slide9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406318" y="2016174"/>
            <a:ext cx="9379365" cy="1060855"/>
          </a:xfrm>
        </p:spPr>
        <p:txBody>
          <a:bodyPr/>
          <a:lstStyle/>
          <a:p>
            <a:r>
              <a:rPr lang="en-US" altLang="zh-CN" dirty="0">
                <a:sym typeface="+mn-ea"/>
              </a:rPr>
              <a:t>Lecture 1: Introduction</a:t>
            </a:r>
            <a:endParaRPr lang="zh-CN" altLang="en-US" dirty="0"/>
          </a:p>
        </p:txBody>
      </p:sp>
      <p:sp>
        <p:nvSpPr>
          <p:cNvPr id="3" name="内容占位符 2"/>
          <p:cNvSpPr>
            <a:spLocks noGrp="1"/>
          </p:cNvSpPr>
          <p:nvPr>
            <p:ph sz="quarter" idx="10"/>
          </p:nvPr>
        </p:nvSpPr>
        <p:spPr/>
        <p:txBody>
          <a:bodyPr/>
          <a:lstStyle/>
          <a:p>
            <a:fld id="{045CE301-1C36-4793-AA14-14B8D1577BED}" type="datetime2">
              <a:rPr lang="zh-CN" altLang="en-US" smtClean="0"/>
              <a:t>2024年2月22日</a:t>
            </a:fld>
            <a:endParaRPr lang="zh-CN" altLang="en-US" dirty="0"/>
          </a:p>
        </p:txBody>
      </p:sp>
      <p:sp>
        <p:nvSpPr>
          <p:cNvPr id="10" name="文本占位符 9"/>
          <p:cNvSpPr>
            <a:spLocks noGrp="1"/>
          </p:cNvSpPr>
          <p:nvPr>
            <p:ph type="body" sz="quarter" idx="11"/>
          </p:nvPr>
        </p:nvSpPr>
        <p:spPr/>
        <p:txBody>
          <a:bodyPr/>
          <a:lstStyle/>
          <a:p>
            <a:r>
              <a:rPr lang="zh-CN" altLang="en-US" dirty="0"/>
              <a:t>许志钦</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单层神经网络：局限性</a:t>
            </a:r>
          </a:p>
        </p:txBody>
      </p:sp>
      <p:pic>
        <p:nvPicPr>
          <p:cNvPr id="2" name="图片 1"/>
          <p:cNvPicPr>
            <a:picLocks noChangeAspect="1"/>
          </p:cNvPicPr>
          <p:nvPr>
            <p:custDataLst>
              <p:tags r:id="rId2"/>
            </p:custDataLst>
          </p:nvPr>
        </p:nvPicPr>
        <p:blipFill>
          <a:blip r:embed="rId4">
            <a:clrChange>
              <a:clrFrom>
                <a:srgbClr val="FFFFFF">
                  <a:alpha val="100000"/>
                </a:srgbClr>
              </a:clrFrom>
              <a:clrTo>
                <a:srgbClr val="FFFFFF">
                  <a:alpha val="100000"/>
                  <a:alpha val="0"/>
                </a:srgbClr>
              </a:clrTo>
            </a:clrChange>
          </a:blip>
          <a:stretch>
            <a:fillRect/>
          </a:stretch>
        </p:blipFill>
        <p:spPr>
          <a:xfrm>
            <a:off x="3417310" y="1658592"/>
            <a:ext cx="4902096" cy="4603820"/>
          </a:xfrm>
          <a:prstGeom prst="rect">
            <a:avLst/>
          </a:prstGeom>
        </p:spPr>
      </p:pic>
      <p:sp>
        <p:nvSpPr>
          <p:cNvPr id="3" name="文本框 2"/>
          <p:cNvSpPr txBox="1"/>
          <p:nvPr/>
        </p:nvSpPr>
        <p:spPr>
          <a:xfrm>
            <a:off x="481330" y="969010"/>
            <a:ext cx="6607175" cy="521970"/>
          </a:xfrm>
          <a:prstGeom prst="rect">
            <a:avLst/>
          </a:prstGeom>
          <a:noFill/>
        </p:spPr>
        <p:txBody>
          <a:bodyPr wrap="square" rtlCol="0">
            <a:spAutoFit/>
          </a:bodyPr>
          <a:lstStyle/>
          <a:p>
            <a:pPr marL="285750" indent="-285750">
              <a:buFont typeface="Arial" panose="020B0604020202020204" pitchFamily="34" charset="0"/>
              <a:buChar char="•"/>
            </a:pPr>
            <a:r>
              <a:rPr lang="zh-CN" altLang="en-US" sz="2800"/>
              <a:t>单层神经网络是无法做好</a:t>
            </a:r>
            <a:r>
              <a:rPr lang="en-US" altLang="zh-CN" sz="2800"/>
              <a:t>XOR</a:t>
            </a:r>
            <a:r>
              <a:rPr lang="zh-CN" altLang="en-US" sz="2800"/>
              <a:t>问题，</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24000" y="738011"/>
            <a:ext cx="9144000" cy="4844649"/>
          </a:xfrm>
          <a:prstGeom prst="rect">
            <a:avLst/>
          </a:prstGeom>
        </p:spPr>
      </p:pic>
      <p:sp>
        <p:nvSpPr>
          <p:cNvPr id="4" name="TextBox 3"/>
          <p:cNvSpPr txBox="1"/>
          <p:nvPr/>
        </p:nvSpPr>
        <p:spPr>
          <a:xfrm>
            <a:off x="7660849" y="6499782"/>
            <a:ext cx="3007151" cy="306705"/>
          </a:xfrm>
          <a:prstGeom prst="rect">
            <a:avLst/>
          </a:prstGeom>
          <a:noFill/>
        </p:spPr>
        <p:txBody>
          <a:bodyPr wrap="square" rtlCol="0">
            <a:spAutoFit/>
          </a:bodyPr>
          <a:lstStyle/>
          <a:p>
            <a:pPr algn="r"/>
            <a:r>
              <a:rPr lang="en-US" sz="1400" dirty="0"/>
              <a:t>Patel’s PPT, Stats 385 Stanford</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006600" y="1161143"/>
            <a:ext cx="3968749" cy="4535713"/>
          </a:xfrm>
          <a:prstGeom prst="rect">
            <a:avLst/>
          </a:prstGeom>
        </p:spPr>
      </p:pic>
      <p:pic>
        <p:nvPicPr>
          <p:cNvPr id="5" name="Picture 4"/>
          <p:cNvPicPr>
            <a:picLocks noChangeAspect="1"/>
          </p:cNvPicPr>
          <p:nvPr/>
        </p:nvPicPr>
        <p:blipFill>
          <a:blip r:embed="rId3"/>
          <a:stretch>
            <a:fillRect/>
          </a:stretch>
        </p:blipFill>
        <p:spPr>
          <a:xfrm>
            <a:off x="6216648" y="1896070"/>
            <a:ext cx="3968751" cy="3065860"/>
          </a:xfrm>
          <a:prstGeom prst="rect">
            <a:avLst/>
          </a:prstGeom>
        </p:spPr>
      </p:pic>
      <p:sp>
        <p:nvSpPr>
          <p:cNvPr id="13" name="Title 1"/>
          <p:cNvSpPr txBox="1"/>
          <p:nvPr/>
        </p:nvSpPr>
        <p:spPr>
          <a:xfrm>
            <a:off x="2152650" y="-182"/>
            <a:ext cx="7886700" cy="695390"/>
          </a:xfrm>
          <a:prstGeom prst="rect">
            <a:avLst/>
          </a:prstGeom>
        </p:spPr>
        <p:txBody>
          <a:bodyPr vert="horz" lIns="91440" tIns="45720" rIns="91440" bIns="45720" rtlCol="0" anchor="ctr">
            <a:normAutofit fontScale="9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3600" b="1" dirty="0">
                <a:solidFill>
                  <a:schemeClr val="bg1"/>
                </a:solidFill>
              </a:rPr>
              <a:t>Time to replace human being? Not yet!</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40817" y="4352229"/>
            <a:ext cx="8969604" cy="2245360"/>
          </a:xfrm>
          <a:prstGeom prst="rect">
            <a:avLst/>
          </a:prstGeom>
          <a:noFill/>
        </p:spPr>
        <p:txBody>
          <a:bodyPr wrap="square" rtlCol="0">
            <a:spAutoFit/>
          </a:bodyPr>
          <a:lstStyle/>
          <a:p>
            <a:r>
              <a:rPr lang="en-US" sz="2000" dirty="0"/>
              <a:t>… </a:t>
            </a:r>
            <a:r>
              <a:rPr lang="en-US" sz="2000" dirty="0">
                <a:highlight>
                  <a:srgbClr val="FFFF00"/>
                </a:highlight>
              </a:rPr>
              <a:t>Unfortunately, all of these great empirical achievements were obtained with </a:t>
            </a:r>
            <a:r>
              <a:rPr lang="en-US" sz="2000" b="1" dirty="0">
                <a:solidFill>
                  <a:srgbClr val="FF0000"/>
                </a:solidFill>
                <a:highlight>
                  <a:srgbClr val="FFFF00"/>
                </a:highlight>
              </a:rPr>
              <a:t>hardly any theoretical understanding </a:t>
            </a:r>
            <a:r>
              <a:rPr lang="en-US" sz="2000" dirty="0">
                <a:highlight>
                  <a:srgbClr val="FFFF00"/>
                </a:highlight>
              </a:rPr>
              <a:t>of the underlying paradigm. </a:t>
            </a:r>
            <a:r>
              <a:rPr lang="en-US" sz="2000" dirty="0"/>
              <a:t>...</a:t>
            </a:r>
          </a:p>
          <a:p>
            <a:endParaRPr lang="en-US" sz="2000" dirty="0"/>
          </a:p>
          <a:p>
            <a:r>
              <a:rPr lang="en-US" sz="2000" dirty="0"/>
              <a:t>…</a:t>
            </a:r>
            <a:r>
              <a:rPr lang="en-US" sz="2000" dirty="0">
                <a:highlight>
                  <a:srgbClr val="FFFF00"/>
                </a:highlight>
              </a:rPr>
              <a:t>Today, deep learning treats many other image processing needs, </a:t>
            </a:r>
            <a:r>
              <a:rPr lang="en-US" sz="2000" b="1" dirty="0">
                <a:solidFill>
                  <a:srgbClr val="FF0000"/>
                </a:solidFill>
                <a:highlight>
                  <a:srgbClr val="FFFF00"/>
                </a:highlight>
              </a:rPr>
              <a:t>with unsurpassed results</a:t>
            </a:r>
            <a:r>
              <a:rPr lang="en-US" sz="2000" dirty="0">
                <a:highlight>
                  <a:srgbClr val="FFFF00"/>
                </a:highlight>
              </a:rPr>
              <a:t>. This is true for single image super-resolution, </a:t>
            </a:r>
            <a:r>
              <a:rPr lang="en-US" sz="2000" dirty="0" err="1">
                <a:highlight>
                  <a:srgbClr val="FFFF00"/>
                </a:highlight>
              </a:rPr>
              <a:t>demosaicing</a:t>
            </a:r>
            <a:r>
              <a:rPr lang="en-US" sz="2000" dirty="0">
                <a:highlight>
                  <a:srgbClr val="FFFF00"/>
                </a:highlight>
              </a:rPr>
              <a:t>, deblurring, segmentation, image annotation, and face recognition, among others. </a:t>
            </a:r>
            <a:r>
              <a:rPr lang="en-US" sz="2000" dirty="0"/>
              <a:t>…</a:t>
            </a:r>
          </a:p>
        </p:txBody>
      </p:sp>
      <p:pic>
        <p:nvPicPr>
          <p:cNvPr id="3" name="Picture 2"/>
          <p:cNvPicPr>
            <a:picLocks noChangeAspect="1"/>
          </p:cNvPicPr>
          <p:nvPr/>
        </p:nvPicPr>
        <p:blipFill>
          <a:blip r:embed="rId2"/>
          <a:stretch>
            <a:fillRect/>
          </a:stretch>
        </p:blipFill>
        <p:spPr>
          <a:xfrm>
            <a:off x="1599415" y="270659"/>
            <a:ext cx="5844619" cy="3540228"/>
          </a:xfrm>
          <a:prstGeom prst="rect">
            <a:avLst/>
          </a:prstGeom>
        </p:spPr>
      </p:pic>
      <p:sp>
        <p:nvSpPr>
          <p:cNvPr id="4" name="TextBox 3"/>
          <p:cNvSpPr txBox="1"/>
          <p:nvPr/>
        </p:nvSpPr>
        <p:spPr>
          <a:xfrm>
            <a:off x="7618429" y="394754"/>
            <a:ext cx="2856321" cy="3169285"/>
          </a:xfrm>
          <a:prstGeom prst="rect">
            <a:avLst/>
          </a:prstGeom>
          <a:noFill/>
        </p:spPr>
        <p:txBody>
          <a:bodyPr wrap="square" rtlCol="0">
            <a:spAutoFit/>
          </a:bodyPr>
          <a:lstStyle/>
          <a:p>
            <a:pPr algn="r"/>
            <a:r>
              <a:rPr lang="en-US" sz="2000" dirty="0"/>
              <a:t>anisotropic diffusion, </a:t>
            </a:r>
          </a:p>
          <a:p>
            <a:pPr algn="r"/>
            <a:r>
              <a:rPr lang="en-US" sz="2000" dirty="0"/>
              <a:t>total variation, </a:t>
            </a:r>
          </a:p>
          <a:p>
            <a:pPr algn="r"/>
            <a:r>
              <a:rPr lang="en-US" sz="2000" dirty="0"/>
              <a:t>energy minimization, manifold, </a:t>
            </a:r>
          </a:p>
          <a:p>
            <a:pPr algn="r"/>
            <a:r>
              <a:rPr lang="en-US" sz="2000" dirty="0"/>
              <a:t>Beltrami flow, </a:t>
            </a:r>
          </a:p>
          <a:p>
            <a:pPr algn="r"/>
            <a:r>
              <a:rPr lang="en-US" sz="2000" dirty="0"/>
              <a:t>low-rank approximation, </a:t>
            </a:r>
          </a:p>
          <a:p>
            <a:pPr algn="r"/>
            <a:r>
              <a:rPr lang="en-US" sz="2000" dirty="0"/>
              <a:t>non-local means, </a:t>
            </a:r>
          </a:p>
          <a:p>
            <a:pPr algn="r"/>
            <a:r>
              <a:rPr lang="en-US" sz="2000" dirty="0"/>
              <a:t>Bayesian estimation, robust statistics,</a:t>
            </a:r>
          </a:p>
          <a:p>
            <a:pPr algn="r"/>
            <a:r>
              <a:rPr lang="en-US" sz="2000" dirty="0"/>
              <a:t>…</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en-US" altLang="zh-CN" dirty="0"/>
              <a:t>Thanks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多层神经网络</a:t>
            </a:r>
          </a:p>
        </p:txBody>
      </p:sp>
      <p:pic>
        <p:nvPicPr>
          <p:cNvPr id="5" name="图片 4"/>
          <p:cNvPicPr>
            <a:picLocks noChangeAspect="1"/>
          </p:cNvPicPr>
          <p:nvPr>
            <p:custDataLst>
              <p:tags r:id="rId2"/>
            </p:custDataLst>
          </p:nvPr>
        </p:nvPicPr>
        <p:blipFill>
          <a:blip r:embed="rId5">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rcRect/>
          <a:stretch>
            <a:fillRect/>
          </a:stretch>
        </p:blipFill>
        <p:spPr>
          <a:xfrm>
            <a:off x="2371090" y="1490980"/>
            <a:ext cx="6798310" cy="5080635"/>
          </a:xfrm>
          <a:prstGeom prst="rect">
            <a:avLst/>
          </a:prstGeom>
        </p:spPr>
      </p:pic>
      <p:sp>
        <p:nvSpPr>
          <p:cNvPr id="4" name="文本框 3"/>
          <p:cNvSpPr txBox="1"/>
          <p:nvPr>
            <p:custDataLst>
              <p:tags r:id="rId3"/>
            </p:custDataLst>
          </p:nvPr>
        </p:nvSpPr>
        <p:spPr>
          <a:xfrm>
            <a:off x="481330" y="969010"/>
            <a:ext cx="10443210" cy="521970"/>
          </a:xfrm>
          <a:prstGeom prst="rect">
            <a:avLst/>
          </a:prstGeom>
          <a:noFill/>
        </p:spPr>
        <p:txBody>
          <a:bodyPr wrap="square" rtlCol="0">
            <a:spAutoFit/>
          </a:bodyPr>
          <a:lstStyle/>
          <a:p>
            <a:pPr marL="285750" indent="-285750">
              <a:buFont typeface="Arial" panose="020B0604020202020204" pitchFamily="34" charset="0"/>
              <a:buChar char="•"/>
            </a:pPr>
            <a:r>
              <a:rPr sz="2800"/>
              <a:t>多层神经网络是在一层神经网络的基础上堆叠起来的。</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多层神经网络：解</a:t>
            </a:r>
            <a:r>
              <a:rPr lang="en-US" altLang="zh-CN"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XOR</a:t>
            </a: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问题</a:t>
            </a:r>
          </a:p>
        </p:txBody>
      </p:sp>
      <p:pic>
        <p:nvPicPr>
          <p:cNvPr id="2" name="图片 1"/>
          <p:cNvPicPr>
            <a:picLocks noChangeAspect="1"/>
          </p:cNvPicPr>
          <p:nvPr>
            <p:custDataLst>
              <p:tags r:id="rId2"/>
            </p:custDataLst>
          </p:nvPr>
        </p:nvPicPr>
        <p:blipFill>
          <a:blip r:embed="rId6">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rcRect/>
          <a:stretch>
            <a:fillRect/>
          </a:stretch>
        </p:blipFill>
        <p:spPr>
          <a:xfrm>
            <a:off x="1211580" y="1028065"/>
            <a:ext cx="5387975" cy="3509010"/>
          </a:xfrm>
          <a:prstGeom prst="rect">
            <a:avLst/>
          </a:prstGeom>
        </p:spPr>
      </p:pic>
      <p:pic>
        <p:nvPicPr>
          <p:cNvPr id="3" name="图片 2"/>
          <p:cNvPicPr>
            <a:picLocks noChangeAspect="1"/>
          </p:cNvPicPr>
          <p:nvPr>
            <p:custDataLst>
              <p:tags r:id="rId3"/>
            </p:custDataLst>
          </p:nvPr>
        </p:nvPicPr>
        <p:blipFill>
          <a:blip r:embed="rId7">
            <a:clrChange>
              <a:clrFrom>
                <a:srgbClr val="FFFFFF">
                  <a:alpha val="100000"/>
                </a:srgbClr>
              </a:clrFrom>
              <a:clrTo>
                <a:srgbClr val="FFFFFF">
                  <a:alpha val="100000"/>
                  <a:alpha val="0"/>
                </a:srgbClr>
              </a:clrTo>
            </a:clrChange>
          </a:blip>
          <a:stretch>
            <a:fillRect/>
          </a:stretch>
        </p:blipFill>
        <p:spPr>
          <a:xfrm>
            <a:off x="99695" y="4791075"/>
            <a:ext cx="11993245" cy="979170"/>
          </a:xfrm>
          <a:prstGeom prst="rect">
            <a:avLst/>
          </a:prstGeom>
        </p:spPr>
      </p:pic>
      <mc:AlternateContent xmlns:mc="http://schemas.openxmlformats.org/markup-compatibility/2006" xmlns:a14="http://schemas.microsoft.com/office/drawing/2010/main">
        <mc:Choice Requires="a14">
          <p:sp>
            <p:nvSpPr>
              <p:cNvPr id="6" name="文本框 5"/>
              <p:cNvSpPr txBox="1"/>
              <p:nvPr>
                <p:custDataLst>
                  <p:tags r:id="rId4"/>
                </p:custDataLst>
              </p:nvPr>
            </p:nvSpPr>
            <p:spPr>
              <a:xfrm>
                <a:off x="6654165" y="1233170"/>
                <a:ext cx="4502785" cy="3099435"/>
              </a:xfrm>
              <a:prstGeom prst="rect">
                <a:avLst/>
              </a:prstGeom>
              <a:noFill/>
            </p:spPr>
            <p:txBody>
              <a:bodyPr wrap="square" rtlCol="0">
                <a:noAutofit/>
              </a:bodyPr>
              <a:lstStyle/>
              <a:p>
                <a:pPr marL="342900" indent="-342900" algn="l">
                  <a:lnSpc>
                    <a:spcPct val="200000"/>
                  </a:lnSpc>
                  <a:buFont typeface="Arial" panose="020B0604020202020204" pitchFamily="34" charset="0"/>
                  <a:buChar char="•"/>
                </a:pPr>
                <a:r>
                  <a:rPr lang="zh-CN" altLang="en-US" sz="2000">
                    <a:latin typeface="Cambria Math" panose="02040503050406030204" charset="0"/>
                  </a:rPr>
                  <a:t>假设，</a:t>
                </a:r>
                <a14:m>
                  <m:oMath xmlns:m="http://schemas.openxmlformats.org/officeDocument/2006/math">
                    <m:r>
                      <a:rPr lang="en-US" altLang="zh-CN" sz="2000" b="0" i="1" smtClean="0">
                        <a:latin typeface="Cambria Math" panose="02040503050406030204" charset="0"/>
                      </a:rPr>
                      <m:t>𝑦</m:t>
                    </m:r>
                    <m:r>
                      <a:rPr lang="en-US" altLang="zh-CN" sz="2000" b="0" i="1" smtClean="0">
                        <a:latin typeface="Cambria Math" panose="02040503050406030204" charset="0"/>
                      </a:rPr>
                      <m:t>=</m:t>
                    </m:r>
                    <m:r>
                      <a:rPr lang="en-US" altLang="zh-CN" sz="2000" b="0" i="1" smtClean="0">
                        <a:latin typeface="Cambria Math" panose="02040503050406030204" charset="0"/>
                      </a:rPr>
                      <m:t>𝜎</m:t>
                    </m:r>
                    <m:d>
                      <m:dPr>
                        <m:ctrlPr>
                          <a:rPr lang="en-US" altLang="zh-CN" sz="2000" b="0" i="1" smtClean="0">
                            <a:latin typeface="Cambria Math" panose="02040503050406030204" pitchFamily="18" charset="0"/>
                          </a:rPr>
                        </m:ctrlPr>
                      </m:dPr>
                      <m:e>
                        <m:f>
                          <m:fPr>
                            <m:ctrlPr>
                              <a:rPr lang="en-US" altLang="zh-CN" sz="2000" b="0" i="1" smtClean="0">
                                <a:latin typeface="Cambria Math" panose="02040503050406030204" pitchFamily="18" charset="0"/>
                              </a:rPr>
                            </m:ctrlPr>
                          </m:fPr>
                          <m:num>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charset="0"/>
                                  </a:rPr>
                                  <m:t>h</m:t>
                                </m:r>
                              </m:e>
                              <m:sub>
                                <m:r>
                                  <a:rPr lang="en-US" altLang="zh-CN" sz="2000" b="0" i="1" smtClean="0">
                                    <a:latin typeface="Cambria Math" panose="02040503050406030204" charset="0"/>
                                  </a:rPr>
                                  <m:t>1</m:t>
                                </m:r>
                              </m:sub>
                            </m:sSub>
                            <m:r>
                              <a:rPr lang="en-US" altLang="zh-CN" sz="2000" b="0" i="1" smtClean="0">
                                <a:latin typeface="Cambria Math" panose="02040503050406030204"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charset="0"/>
                                  </a:rPr>
                                  <m:t>h</m:t>
                                </m:r>
                              </m:e>
                              <m:sub>
                                <m:r>
                                  <a:rPr lang="en-US" altLang="zh-CN" sz="2000" b="0" i="1" smtClean="0">
                                    <a:latin typeface="Cambria Math" panose="02040503050406030204" charset="0"/>
                                  </a:rPr>
                                  <m:t>2</m:t>
                                </m:r>
                              </m:sub>
                            </m:sSub>
                          </m:num>
                          <m:den>
                            <m:r>
                              <a:rPr lang="en-US" altLang="zh-CN" sz="2000" b="0" i="1" smtClean="0">
                                <a:latin typeface="Cambria Math" panose="02040503050406030204" charset="0"/>
                              </a:rPr>
                              <m:t>2</m:t>
                            </m:r>
                          </m:den>
                        </m:f>
                      </m:e>
                    </m:d>
                  </m:oMath>
                </a14:m>
                <a:endParaRPr lang="en-US" altLang="zh-CN" sz="2000" dirty="0"/>
              </a:p>
              <a:p>
                <a:pPr marL="342900" indent="-342900" algn="l">
                  <a:lnSpc>
                    <a:spcPct val="200000"/>
                  </a:lnSpc>
                  <a:buFont typeface="Arial" panose="020B0604020202020204" pitchFamily="34" charset="0"/>
                  <a:buChar char="•"/>
                </a:pPr>
                <a:r>
                  <a:rPr lang="zh-CN" altLang="en-US" sz="2000" dirty="0"/>
                  <a:t>代入</a:t>
                </a:r>
                <a:r>
                  <a:rPr lang="en-US" altLang="zh-CN" sz="2000" dirty="0"/>
                  <a:t>(0,0), (1,1)</a:t>
                </a:r>
                <a:r>
                  <a:rPr lang="zh-CN" altLang="en-US" sz="2000" dirty="0"/>
                  <a:t>，则</a:t>
                </a:r>
                <a14:m>
                  <m:oMath xmlns:m="http://schemas.openxmlformats.org/officeDocument/2006/math">
                    <m:r>
                      <a:rPr lang="en-US" altLang="zh-CN" sz="2000" b="0" i="1" smtClean="0">
                        <a:latin typeface="Cambria Math" panose="02040503050406030204" charset="0"/>
                      </a:rPr>
                      <m:t>𝑦</m:t>
                    </m:r>
                    <m:r>
                      <a:rPr lang="en-US" altLang="zh-CN" sz="2000" b="0" i="1" smtClean="0">
                        <a:latin typeface="Cambria Math" panose="02040503050406030204" charset="0"/>
                      </a:rPr>
                      <m:t>=</m:t>
                    </m:r>
                    <m:r>
                      <a:rPr lang="en-US" altLang="zh-CN" sz="2000" b="0" i="1" smtClean="0">
                        <a:latin typeface="Cambria Math" panose="02040503050406030204" charset="0"/>
                      </a:rPr>
                      <m:t>𝜎</m:t>
                    </m:r>
                    <m:d>
                      <m:dPr>
                        <m:ctrlPr>
                          <a:rPr lang="en-US" altLang="zh-CN" sz="2000" b="0" i="1" smtClean="0">
                            <a:latin typeface="Cambria Math" panose="02040503050406030204" pitchFamily="18" charset="0"/>
                          </a:rPr>
                        </m:ctrlPr>
                      </m:dPr>
                      <m:e>
                        <m:r>
                          <a:rPr lang="en-US" altLang="zh-CN" sz="2000" b="0" i="1" smtClean="0">
                            <a:latin typeface="Cambria Math" panose="02040503050406030204" charset="0"/>
                          </a:rPr>
                          <m:t>1</m:t>
                        </m:r>
                      </m:e>
                    </m:d>
                    <m:r>
                      <a:rPr lang="en-US" altLang="zh-CN" sz="2000" b="0" i="1" smtClean="0">
                        <a:latin typeface="Cambria Math" panose="02040503050406030204" charset="0"/>
                      </a:rPr>
                      <m:t>=1</m:t>
                    </m:r>
                  </m:oMath>
                </a14:m>
                <a:r>
                  <a:rPr lang="zh-CN" altLang="en-US" sz="2000">
                    <a:latin typeface="Cambria Math" panose="02040503050406030204" charset="0"/>
                  </a:rPr>
                  <a:t>。</a:t>
                </a:r>
                <a:endParaRPr lang="en-US" altLang="zh-CN" sz="2000" dirty="0"/>
              </a:p>
              <a:p>
                <a:pPr marL="342900" indent="-342900" algn="l">
                  <a:lnSpc>
                    <a:spcPct val="200000"/>
                  </a:lnSpc>
                  <a:buFont typeface="Arial" panose="020B0604020202020204" pitchFamily="34" charset="0"/>
                  <a:buChar char="•"/>
                </a:pPr>
                <a:r>
                  <a:rPr lang="zh-CN" altLang="en-US" sz="2000" dirty="0"/>
                  <a:t>代入</a:t>
                </a:r>
                <a:r>
                  <a:rPr lang="en-US" altLang="zh-CN" sz="2000" dirty="0"/>
                  <a:t>(1,0), (0,1)</a:t>
                </a:r>
                <a:r>
                  <a:rPr lang="zh-CN" altLang="en-US" sz="2000" dirty="0"/>
                  <a:t>，则</a:t>
                </a:r>
                <a14:m>
                  <m:oMath xmlns:m="http://schemas.openxmlformats.org/officeDocument/2006/math">
                    <m:r>
                      <a:rPr lang="en-US" altLang="zh-CN" sz="2000" b="0" i="1" smtClean="0">
                        <a:latin typeface="Cambria Math" panose="02040503050406030204" charset="0"/>
                      </a:rPr>
                      <m:t>𝑦</m:t>
                    </m:r>
                    <m:r>
                      <a:rPr lang="en-US" altLang="zh-CN" sz="2000" b="0" i="1" smtClean="0">
                        <a:latin typeface="Cambria Math" panose="02040503050406030204" charset="0"/>
                      </a:rPr>
                      <m:t>=</m:t>
                    </m:r>
                    <m:r>
                      <a:rPr lang="en-US" altLang="zh-CN" sz="2000" b="0" i="1" smtClean="0">
                        <a:latin typeface="Cambria Math" panose="02040503050406030204" charset="0"/>
                      </a:rPr>
                      <m:t>𝜎</m:t>
                    </m:r>
                    <m:d>
                      <m:dPr>
                        <m:ctrlPr>
                          <a:rPr lang="en-US" altLang="zh-CN" sz="2000" b="0" i="1" smtClean="0">
                            <a:latin typeface="Cambria Math" panose="02040503050406030204" pitchFamily="18" charset="0"/>
                          </a:rPr>
                        </m:ctrlPr>
                      </m:dPr>
                      <m:e>
                        <m:f>
                          <m:fPr>
                            <m:ctrlPr>
                              <a:rPr lang="en-US" altLang="zh-CN" sz="2000" b="0" i="1" smtClean="0">
                                <a:latin typeface="Cambria Math" panose="02040503050406030204" pitchFamily="18" charset="0"/>
                              </a:rPr>
                            </m:ctrlPr>
                          </m:fPr>
                          <m:num>
                            <m:r>
                              <a:rPr lang="en-US" altLang="zh-CN" sz="2000" b="0" i="1" smtClean="0">
                                <a:latin typeface="Cambria Math" panose="02040503050406030204" charset="0"/>
                              </a:rPr>
                              <m:t>1</m:t>
                            </m:r>
                          </m:num>
                          <m:den>
                            <m:r>
                              <a:rPr lang="en-US" altLang="zh-CN" sz="2000" b="0" i="1" smtClean="0">
                                <a:latin typeface="Cambria Math" panose="02040503050406030204" charset="0"/>
                              </a:rPr>
                              <m:t>2</m:t>
                            </m:r>
                          </m:den>
                        </m:f>
                      </m:e>
                    </m:d>
                    <m:r>
                      <a:rPr lang="en-US" altLang="zh-CN" sz="2000" b="0" i="1" smtClean="0">
                        <a:latin typeface="Cambria Math" panose="02040503050406030204" charset="0"/>
                      </a:rPr>
                      <m:t>=0</m:t>
                    </m:r>
                  </m:oMath>
                </a14:m>
                <a:r>
                  <a:rPr lang="zh-CN" altLang="en-US" sz="2000">
                    <a:latin typeface="Cambria Math" panose="02040503050406030204" charset="0"/>
                  </a:rPr>
                  <a:t>。</a:t>
                </a:r>
                <a:endParaRPr lang="zh-CN" altLang="en-US" sz="2000" dirty="0">
                  <a:latin typeface="Cambria Math" panose="02040503050406030204" charset="0"/>
                </a:endParaRPr>
              </a:p>
            </p:txBody>
          </p:sp>
        </mc:Choice>
        <mc:Fallback xmlns="">
          <p:sp>
            <p:nvSpPr>
              <p:cNvPr id="6" name="文本框 5"/>
              <p:cNvSpPr txBox="1">
                <a:spLocks noRot="1" noChangeAspect="1" noMove="1" noResize="1" noEditPoints="1" noAdjustHandles="1" noChangeArrowheads="1" noChangeShapeType="1" noTextEdit="1"/>
              </p:cNvSpPr>
              <p:nvPr>
                <p:custDataLst>
                  <p:tags r:id="rId8"/>
                </p:custDataLst>
              </p:nvPr>
            </p:nvSpPr>
            <p:spPr>
              <a:xfrm>
                <a:off x="6654165" y="1233170"/>
                <a:ext cx="4502785" cy="3099435"/>
              </a:xfrm>
              <a:prstGeom prst="rect">
                <a:avLst/>
              </a:prstGeom>
              <a:blipFill rotWithShape="1">
                <a:blip r:embed="rId9"/>
                <a:stretch>
                  <a:fillRect/>
                </a:stretch>
              </a:blipFill>
            </p:spPr>
            <p:txBody>
              <a:bodyPr/>
              <a:lstStyle/>
              <a:p>
                <a:r>
                  <a:rPr lang="zh-CN" altLang="en-US">
                    <a:noFill/>
                  </a:rPr>
                  <a:t> </a:t>
                </a:r>
              </a:p>
            </p:txBody>
          </p:sp>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多层神经网络</a:t>
            </a:r>
          </a:p>
        </p:txBody>
      </p:sp>
      <p:sp>
        <p:nvSpPr>
          <p:cNvPr id="5" name="内容占位符 4"/>
          <p:cNvSpPr>
            <a:spLocks noGrp="1"/>
          </p:cNvSpPr>
          <p:nvPr>
            <p:custDataLst>
              <p:tags r:id="rId2"/>
            </p:custDataLst>
          </p:nvPr>
        </p:nvSpPr>
        <p:spPr>
          <a:xfrm>
            <a:off x="381242" y="981154"/>
            <a:ext cx="11429516" cy="5333856"/>
          </a:xfrm>
          <a:prstGeom prst="rect">
            <a:avLst/>
          </a:prstGeom>
        </p:spPr>
        <p:txBody>
          <a:bodyPr vert="horz" lIns="90000" tIns="0" rIns="91440" bIns="0" rtlCol="0">
            <a:normAutofit/>
          </a:bodyPr>
          <a:lstStyle>
            <a:lvl1pPr marL="381635" indent="-381635" algn="just" defTabSz="1219200" rtl="0" eaLnBrk="1" latinLnBrk="0" hangingPunct="1">
              <a:lnSpc>
                <a:spcPct val="120000"/>
              </a:lnSpc>
              <a:spcBef>
                <a:spcPts val="0"/>
              </a:spcBef>
              <a:spcAft>
                <a:spcPts val="635"/>
              </a:spcAft>
              <a:buSzPct val="80000"/>
              <a:buFontTx/>
              <a:buBlip>
                <a:blip r:embed="rId4"/>
              </a:buBlip>
              <a:defRPr sz="2400" b="1" kern="1200">
                <a:solidFill>
                  <a:schemeClr val="tx2"/>
                </a:solidFill>
                <a:latin typeface="微软雅黑" panose="020B0503020204020204" charset="-122"/>
                <a:ea typeface="微软雅黑" panose="020B0503020204020204" charset="-122"/>
                <a:cs typeface="+mn-cs"/>
              </a:defRPr>
            </a:lvl1pPr>
            <a:lvl2pPr marL="914400" indent="-304800" algn="just" defTabSz="1219200" rtl="0" eaLnBrk="1" latinLnBrk="0" hangingPunct="1">
              <a:lnSpc>
                <a:spcPct val="120000"/>
              </a:lnSpc>
              <a:spcBef>
                <a:spcPts val="0"/>
              </a:spcBef>
              <a:spcAft>
                <a:spcPts val="635"/>
              </a:spcAft>
              <a:buSzPct val="70000"/>
              <a:buFontTx/>
              <a:buBlip>
                <a:blip r:embed="rId4"/>
              </a:buBlip>
              <a:defRPr sz="2000" b="1" kern="1200">
                <a:solidFill>
                  <a:schemeClr val="tx2"/>
                </a:solidFill>
                <a:latin typeface="微软雅黑" panose="020B0503020204020204" charset="-122"/>
                <a:ea typeface="微软雅黑" panose="020B0503020204020204" charset="-122"/>
                <a:cs typeface="+mn-cs"/>
              </a:defRPr>
            </a:lvl2pPr>
            <a:lvl3pPr marL="1524000" indent="-304800" algn="just" defTabSz="1219200" rtl="0" eaLnBrk="1" latinLnBrk="0" hangingPunct="1">
              <a:lnSpc>
                <a:spcPct val="120000"/>
              </a:lnSpc>
              <a:spcBef>
                <a:spcPts val="0"/>
              </a:spcBef>
              <a:spcAft>
                <a:spcPts val="635"/>
              </a:spcAft>
              <a:buSzPct val="60000"/>
              <a:buFontTx/>
              <a:buBlip>
                <a:blip r:embed="rId4"/>
              </a:buBlip>
              <a:defRPr sz="1800" b="1" kern="1200">
                <a:solidFill>
                  <a:schemeClr val="tx2"/>
                </a:solidFill>
                <a:latin typeface="微软雅黑" panose="020B0503020204020204" charset="-122"/>
                <a:ea typeface="微软雅黑" panose="020B0503020204020204" charset="-122"/>
                <a:cs typeface="+mn-cs"/>
              </a:defRPr>
            </a:lvl3pPr>
            <a:lvl4pPr marL="21336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4pPr>
            <a:lvl5pPr marL="27432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5pPr>
            <a:lvl6pPr marL="33528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6pPr>
            <a:lvl7pPr marL="39624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7pPr>
            <a:lvl8pPr marL="45720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8pPr>
            <a:lvl9pPr marL="51816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9pPr>
          </a:lstStyle>
          <a:p>
            <a:pPr>
              <a:lnSpc>
                <a:spcPct val="150000"/>
              </a:lnSpc>
            </a:pPr>
            <a:r>
              <a:rPr lang="zh-CN" altLang="en-US" dirty="0"/>
              <a:t>两层网络具有万有逼近定理（</a:t>
            </a:r>
            <a:r>
              <a:rPr lang="en-US" altLang="zh-CN" dirty="0" err="1"/>
              <a:t>Cybenko</a:t>
            </a:r>
            <a:r>
              <a:rPr lang="en-US" altLang="zh-CN" dirty="0"/>
              <a:t> 1989</a:t>
            </a:r>
            <a:r>
              <a:rPr lang="zh-CN" altLang="en-US" dirty="0"/>
              <a:t>）</a:t>
            </a:r>
            <a:endParaRPr lang="en-US" altLang="zh-CN" dirty="0"/>
          </a:p>
          <a:p>
            <a:pPr lvl="1">
              <a:lnSpc>
                <a:spcPct val="150000"/>
              </a:lnSpc>
            </a:pPr>
            <a:r>
              <a:rPr lang="zh-CN" altLang="en-US" dirty="0"/>
              <a:t>激活函数是非多项式的非线性函数</a:t>
            </a:r>
            <a:endParaRPr lang="en-US" altLang="zh-CN" dirty="0"/>
          </a:p>
          <a:p>
            <a:pPr>
              <a:lnSpc>
                <a:spcPct val="150000"/>
              </a:lnSpc>
            </a:pPr>
            <a:r>
              <a:rPr lang="zh-CN" altLang="en-US" dirty="0"/>
              <a:t>多项式函数是否有万有逼近定理？</a:t>
            </a:r>
            <a:endParaRPr lang="en-US" altLang="zh-CN" dirty="0"/>
          </a:p>
          <a:p>
            <a:pPr>
              <a:lnSpc>
                <a:spcPct val="150000"/>
              </a:lnSpc>
            </a:pPr>
            <a:r>
              <a:rPr lang="zh-CN" altLang="en-US" dirty="0"/>
              <a:t>为什么激活函数不能是多项式函数？</a:t>
            </a:r>
            <a:endParaRPr lang="en-US" altLang="zh-CN" dirty="0"/>
          </a:p>
          <a:p>
            <a:pPr>
              <a:lnSpc>
                <a:spcPct val="150000"/>
              </a:lnSpc>
            </a:pPr>
            <a:r>
              <a:rPr lang="zh-CN" altLang="en-US" dirty="0"/>
              <a:t>万有逼近定理对实际问题有什么帮助？</a:t>
            </a:r>
            <a:endParaRPr lang="en-US" altLang="zh-CN" dirty="0"/>
          </a:p>
          <a:p>
            <a:pPr>
              <a:lnSpc>
                <a:spcPct val="150000"/>
              </a:lnSpc>
            </a:pPr>
            <a:r>
              <a:rPr lang="zh-CN" altLang="en-US" dirty="0"/>
              <a:t>万有逼近定理是否足够让我们使用神经网络？</a:t>
            </a:r>
            <a:endParaRPr lang="en-US" altLang="zh-CN" dirty="0"/>
          </a:p>
          <a:p>
            <a:pPr>
              <a:lnSpc>
                <a:spcPct val="150000"/>
              </a:lnSpc>
            </a:pPr>
            <a:r>
              <a:rPr lang="zh-CN" altLang="en-US" dirty="0"/>
              <a:t>多层神经网络只是众多机器学习方法中的一种！</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图片占位符 95" descr="图片包含 天空, 泰迪熊, 熊, 建筑物&#10;&#10;自动生成的说明"/>
          <p:cNvPicPr>
            <a:picLocks noGrp="1" noChangeAspect="1"/>
          </p:cNvPicPr>
          <p:nvPr>
            <p:custDataLst>
              <p:tags r:id="rId1"/>
            </p:custDataLst>
          </p:nvPr>
        </p:nvPicPr>
        <p:blipFill>
          <a:blip r:embed="rId3">
            <a:extLst>
              <a:ext uri="{28A0092B-C50C-407E-A947-70E740481C1C}">
                <a14:useLocalDpi xmlns:a14="http://schemas.microsoft.com/office/drawing/2010/main" val="0"/>
              </a:ext>
            </a:extLst>
          </a:blip>
          <a:srcRect l="18816" r="18816"/>
          <a:stretch>
            <a:fillRect/>
          </a:stretch>
        </p:blipFill>
        <p:spPr>
          <a:xfrm>
            <a:off x="0" y="0"/>
            <a:ext cx="5898515" cy="6858000"/>
          </a:xfrm>
          <a:prstGeom prst="rect">
            <a:avLst/>
          </a:prstGeom>
        </p:spPr>
      </p:pic>
      <p:sp>
        <p:nvSpPr>
          <p:cNvPr id="3" name="标题 2"/>
          <p:cNvSpPr>
            <a:spLocks noGrp="1"/>
          </p:cNvSpPr>
          <p:nvPr>
            <p:ph type="title"/>
          </p:nvPr>
        </p:nvSpPr>
        <p:spPr>
          <a:xfrm>
            <a:off x="6261100" y="2733040"/>
            <a:ext cx="5648325" cy="2070735"/>
          </a:xfrm>
        </p:spPr>
        <p:txBody>
          <a:bodyPr/>
          <a:lstStyle/>
          <a:p>
            <a:r>
              <a:rPr lang="zh-CN" altLang="en-US"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线性拟合</a:t>
            </a:r>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02</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线性拟合</a:t>
            </a:r>
          </a:p>
        </p:txBody>
      </p:sp>
      <p:sp>
        <p:nvSpPr>
          <p:cNvPr id="3" name="内容占位符 2"/>
          <p:cNvSpPr>
            <a:spLocks noGrp="1"/>
          </p:cNvSpPr>
          <p:nvPr>
            <p:custDataLst>
              <p:tags r:id="rId2"/>
            </p:custDataLst>
          </p:nvPr>
        </p:nvSpPr>
        <p:spPr>
          <a:xfrm>
            <a:off x="381242" y="981154"/>
            <a:ext cx="11429516" cy="5333856"/>
          </a:xfrm>
          <a:prstGeom prst="rect">
            <a:avLst/>
          </a:prstGeom>
        </p:spPr>
        <p:txBody>
          <a:bodyPr vert="horz" lIns="90000" tIns="0" rIns="91440" bIns="0" rtlCol="0">
            <a:normAutofit/>
          </a:bodyPr>
          <a:lstStyle>
            <a:lvl1pPr marL="381635" indent="-381635" algn="just" defTabSz="1219200" rtl="0" eaLnBrk="1" latinLnBrk="0" hangingPunct="1">
              <a:lnSpc>
                <a:spcPct val="120000"/>
              </a:lnSpc>
              <a:spcBef>
                <a:spcPts val="0"/>
              </a:spcBef>
              <a:spcAft>
                <a:spcPts val="635"/>
              </a:spcAft>
              <a:buSzPct val="80000"/>
              <a:buFontTx/>
              <a:buBlip>
                <a:blip r:embed="rId8"/>
              </a:buBlip>
              <a:defRPr sz="2400" b="1" kern="1200">
                <a:solidFill>
                  <a:schemeClr val="tx2"/>
                </a:solidFill>
                <a:latin typeface="微软雅黑" panose="020B0503020204020204" charset="-122"/>
                <a:ea typeface="微软雅黑" panose="020B0503020204020204" charset="-122"/>
                <a:cs typeface="+mn-cs"/>
              </a:defRPr>
            </a:lvl1pPr>
            <a:lvl2pPr marL="914400" indent="-304800" algn="just" defTabSz="1219200" rtl="0" eaLnBrk="1" latinLnBrk="0" hangingPunct="1">
              <a:lnSpc>
                <a:spcPct val="120000"/>
              </a:lnSpc>
              <a:spcBef>
                <a:spcPts val="0"/>
              </a:spcBef>
              <a:spcAft>
                <a:spcPts val="635"/>
              </a:spcAft>
              <a:buSzPct val="70000"/>
              <a:buFontTx/>
              <a:buBlip>
                <a:blip r:embed="rId8"/>
              </a:buBlip>
              <a:defRPr sz="2000" b="1" kern="1200">
                <a:solidFill>
                  <a:schemeClr val="tx2"/>
                </a:solidFill>
                <a:latin typeface="微软雅黑" panose="020B0503020204020204" charset="-122"/>
                <a:ea typeface="微软雅黑" panose="020B0503020204020204" charset="-122"/>
                <a:cs typeface="+mn-cs"/>
              </a:defRPr>
            </a:lvl2pPr>
            <a:lvl3pPr marL="1524000" indent="-304800" algn="just" defTabSz="1219200" rtl="0" eaLnBrk="1" latinLnBrk="0" hangingPunct="1">
              <a:lnSpc>
                <a:spcPct val="120000"/>
              </a:lnSpc>
              <a:spcBef>
                <a:spcPts val="0"/>
              </a:spcBef>
              <a:spcAft>
                <a:spcPts val="635"/>
              </a:spcAft>
              <a:buSzPct val="60000"/>
              <a:buFontTx/>
              <a:buBlip>
                <a:blip r:embed="rId8"/>
              </a:buBlip>
              <a:defRPr sz="1800" b="1" kern="1200">
                <a:solidFill>
                  <a:schemeClr val="tx2"/>
                </a:solidFill>
                <a:latin typeface="微软雅黑" panose="020B0503020204020204" charset="-122"/>
                <a:ea typeface="微软雅黑" panose="020B0503020204020204" charset="-122"/>
                <a:cs typeface="+mn-cs"/>
              </a:defRPr>
            </a:lvl3pPr>
            <a:lvl4pPr marL="21336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4pPr>
            <a:lvl5pPr marL="27432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5pPr>
            <a:lvl6pPr marL="33528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6pPr>
            <a:lvl7pPr marL="39624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7pPr>
            <a:lvl8pPr marL="45720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8pPr>
            <a:lvl9pPr marL="51816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9pPr>
          </a:lstStyle>
          <a:p>
            <a:pPr algn="l"/>
            <a:r>
              <a:rPr lang="zh-CN" altLang="en-US" sz="1800" b="0" i="0" u="none" strike="noStrike" baseline="0" dirty="0">
                <a:latin typeface="FandolSong-Regular-Identity-H"/>
              </a:rPr>
              <a:t>统计和机器学习</a:t>
            </a:r>
            <a:r>
              <a:rPr lang="en-US" altLang="zh-CN" sz="1800" b="0" i="0" u="none" strike="noStrike" baseline="0" dirty="0">
                <a:latin typeface="LMRoman10-Regular-Identity-H"/>
              </a:rPr>
              <a:t>(Machine learning, ML) </a:t>
            </a:r>
            <a:r>
              <a:rPr lang="zh-CN" altLang="en-US" sz="1800" b="0" i="0" u="none" strike="noStrike" baseline="0" dirty="0">
                <a:latin typeface="FandolSong-Regular-Identity-H"/>
              </a:rPr>
              <a:t>在数据挖掘中都有应用，用一个直观但并不是很严谨的方法去解释它们区别就是：统计是基于模型假设的，而机器学习是不需要模型基础的。本节中我们会用一个线性模型去理解它们的区别。</a:t>
            </a:r>
            <a:endParaRPr lang="zh-CN" altLang="en-US" dirty="0"/>
          </a:p>
        </p:txBody>
      </p:sp>
      <p:pic>
        <p:nvPicPr>
          <p:cNvPr id="5" name="图片 4"/>
          <p:cNvPicPr>
            <a:picLocks noChangeAspect="1"/>
          </p:cNvPicPr>
          <p:nvPr>
            <p:custDataLst>
              <p:tags r:id="rId3"/>
            </p:custDataLst>
          </p:nvPr>
        </p:nvPicPr>
        <p:blipFill>
          <a:blip r:embed="rId9">
            <a:clrChange>
              <a:clrFrom>
                <a:srgbClr val="FFFFFF">
                  <a:alpha val="100000"/>
                </a:srgbClr>
              </a:clrFrom>
              <a:clrTo>
                <a:srgbClr val="FFFFFF">
                  <a:alpha val="100000"/>
                  <a:alpha val="0"/>
                </a:srgbClr>
              </a:clrTo>
            </a:clrChange>
          </a:blip>
          <a:stretch>
            <a:fillRect/>
          </a:stretch>
        </p:blipFill>
        <p:spPr>
          <a:xfrm>
            <a:off x="5084314" y="2451679"/>
            <a:ext cx="5600936" cy="577280"/>
          </a:xfrm>
          <a:prstGeom prst="rect">
            <a:avLst/>
          </a:prstGeom>
        </p:spPr>
      </p:pic>
      <p:pic>
        <p:nvPicPr>
          <p:cNvPr id="2" name="图片 1"/>
          <p:cNvPicPr>
            <a:picLocks noChangeAspect="1"/>
          </p:cNvPicPr>
          <p:nvPr>
            <p:custDataLst>
              <p:tags r:id="rId4"/>
            </p:custDataLst>
          </p:nvPr>
        </p:nvPicPr>
        <p:blipFill>
          <a:blip r:embed="rId10">
            <a:clrChange>
              <a:clrFrom>
                <a:srgbClr val="FFFFFF">
                  <a:alpha val="100000"/>
                </a:srgbClr>
              </a:clrFrom>
              <a:clrTo>
                <a:srgbClr val="FFFFFF">
                  <a:alpha val="100000"/>
                  <a:alpha val="0"/>
                </a:srgbClr>
              </a:clrTo>
            </a:clrChange>
          </a:blip>
          <a:stretch>
            <a:fillRect/>
          </a:stretch>
        </p:blipFill>
        <p:spPr>
          <a:xfrm>
            <a:off x="5681422" y="3210554"/>
            <a:ext cx="4216843" cy="1037616"/>
          </a:xfrm>
          <a:prstGeom prst="rect">
            <a:avLst/>
          </a:prstGeom>
        </p:spPr>
      </p:pic>
      <p:pic>
        <p:nvPicPr>
          <p:cNvPr id="9" name="图片 8"/>
          <p:cNvPicPr>
            <a:picLocks noChangeAspect="1"/>
          </p:cNvPicPr>
          <p:nvPr>
            <p:custDataLst>
              <p:tags r:id="rId5"/>
            </p:custDataLst>
          </p:nvPr>
        </p:nvPicPr>
        <p:blipFill>
          <a:blip r:embed="rId11">
            <a:clrChange>
              <a:clrFrom>
                <a:srgbClr val="FFFFFF">
                  <a:alpha val="100000"/>
                </a:srgbClr>
              </a:clrFrom>
              <a:clrTo>
                <a:srgbClr val="FFFFFF">
                  <a:alpha val="100000"/>
                  <a:alpha val="0"/>
                </a:srgbClr>
              </a:clrTo>
            </a:clrChange>
          </a:blip>
          <a:stretch>
            <a:fillRect/>
          </a:stretch>
        </p:blipFill>
        <p:spPr>
          <a:xfrm>
            <a:off x="6482850" y="4467345"/>
            <a:ext cx="2128668" cy="570389"/>
          </a:xfrm>
          <a:prstGeom prst="rect">
            <a:avLst/>
          </a:prstGeom>
        </p:spPr>
      </p:pic>
      <p:pic>
        <p:nvPicPr>
          <p:cNvPr id="13" name="图片 12"/>
          <p:cNvPicPr>
            <a:picLocks noChangeAspect="1"/>
          </p:cNvPicPr>
          <p:nvPr>
            <p:custDataLst>
              <p:tags r:id="rId6"/>
            </p:custDataLst>
          </p:nvPr>
        </p:nvPicPr>
        <p:blipFill>
          <a:blip r:embed="rId12">
            <a:clrChange>
              <a:clrFrom>
                <a:srgbClr val="FFFFFF">
                  <a:alpha val="100000"/>
                </a:srgbClr>
              </a:clrFrom>
              <a:clrTo>
                <a:srgbClr val="FFFFFF">
                  <a:alpha val="100000"/>
                  <a:alpha val="0"/>
                </a:srgbClr>
              </a:clrTo>
            </a:clrChange>
          </a:blip>
          <a:stretch>
            <a:fillRect/>
          </a:stretch>
        </p:blipFill>
        <p:spPr>
          <a:xfrm>
            <a:off x="965200" y="2277745"/>
            <a:ext cx="4091305" cy="290322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线性拟合：统计的角度</a:t>
            </a:r>
          </a:p>
        </p:txBody>
      </p:sp>
      <p:pic>
        <p:nvPicPr>
          <p:cNvPr id="4" name="图片 3"/>
          <p:cNvPicPr>
            <a:picLocks noChangeAspect="1"/>
          </p:cNvPicPr>
          <p:nvPr>
            <p:custDataLst>
              <p:tags r:id="rId2"/>
            </p:custDataLst>
          </p:nvPr>
        </p:nvPicPr>
        <p:blipFill>
          <a:blip r:embed="rId11">
            <a:clrChange>
              <a:clrFrom>
                <a:srgbClr val="FFFFFF">
                  <a:alpha val="100000"/>
                </a:srgbClr>
              </a:clrFrom>
              <a:clrTo>
                <a:srgbClr val="FFFFFF">
                  <a:alpha val="100000"/>
                  <a:alpha val="0"/>
                </a:srgbClr>
              </a:clrTo>
            </a:clrChange>
          </a:blip>
          <a:stretch>
            <a:fillRect/>
          </a:stretch>
        </p:blipFill>
        <p:spPr>
          <a:xfrm>
            <a:off x="3295383" y="1476798"/>
            <a:ext cx="5600936" cy="577280"/>
          </a:xfrm>
          <a:prstGeom prst="rect">
            <a:avLst/>
          </a:prstGeom>
        </p:spPr>
      </p:pic>
      <p:pic>
        <p:nvPicPr>
          <p:cNvPr id="7" name="图片 6"/>
          <p:cNvPicPr>
            <a:picLocks noChangeAspect="1"/>
          </p:cNvPicPr>
          <p:nvPr>
            <p:custDataLst>
              <p:tags r:id="rId3"/>
            </p:custDataLst>
          </p:nvPr>
        </p:nvPicPr>
        <p:blipFill>
          <a:blip r:embed="rId12">
            <a:clrChange>
              <a:clrFrom>
                <a:srgbClr val="FFFFFF">
                  <a:alpha val="100000"/>
                </a:srgbClr>
              </a:clrFrom>
              <a:clrTo>
                <a:srgbClr val="FFFFFF">
                  <a:alpha val="100000"/>
                  <a:alpha val="0"/>
                </a:srgbClr>
              </a:clrTo>
            </a:clrChange>
          </a:blip>
          <a:stretch>
            <a:fillRect/>
          </a:stretch>
        </p:blipFill>
        <p:spPr>
          <a:xfrm>
            <a:off x="1919605" y="2153920"/>
            <a:ext cx="4397375" cy="1082040"/>
          </a:xfrm>
          <a:prstGeom prst="rect">
            <a:avLst/>
          </a:prstGeom>
        </p:spPr>
      </p:pic>
      <p:pic>
        <p:nvPicPr>
          <p:cNvPr id="6" name="图片 5"/>
          <p:cNvPicPr>
            <a:picLocks noChangeAspect="1"/>
          </p:cNvPicPr>
          <p:nvPr>
            <p:custDataLst>
              <p:tags r:id="rId4"/>
            </p:custDataLst>
          </p:nvPr>
        </p:nvPicPr>
        <p:blipFill>
          <a:blip r:embed="rId13">
            <a:clrChange>
              <a:clrFrom>
                <a:srgbClr val="FFFFFF">
                  <a:alpha val="100000"/>
                </a:srgbClr>
              </a:clrFrom>
              <a:clrTo>
                <a:srgbClr val="FFFFFF">
                  <a:alpha val="100000"/>
                  <a:alpha val="0"/>
                </a:srgbClr>
              </a:clrTo>
            </a:clrChange>
          </a:blip>
          <a:stretch>
            <a:fillRect/>
          </a:stretch>
        </p:blipFill>
        <p:spPr>
          <a:xfrm>
            <a:off x="7145278" y="2409612"/>
            <a:ext cx="2128668" cy="570389"/>
          </a:xfrm>
          <a:prstGeom prst="rect">
            <a:avLst/>
          </a:prstGeom>
        </p:spPr>
      </p:pic>
      <p:pic>
        <p:nvPicPr>
          <p:cNvPr id="10" name="图片 9"/>
          <p:cNvPicPr>
            <a:picLocks noChangeAspect="1"/>
          </p:cNvPicPr>
          <p:nvPr>
            <p:custDataLst>
              <p:tags r:id="rId5"/>
            </p:custDataLst>
          </p:nvPr>
        </p:nvPicPr>
        <p:blipFill>
          <a:blip r:embed="rId14">
            <a:clrChange>
              <a:clrFrom>
                <a:srgbClr val="FFFFFF">
                  <a:alpha val="100000"/>
                </a:srgbClr>
              </a:clrFrom>
              <a:clrTo>
                <a:srgbClr val="FFFFFF">
                  <a:alpha val="100000"/>
                  <a:alpha val="0"/>
                </a:srgbClr>
              </a:clrTo>
            </a:clrChange>
          </a:blip>
          <a:stretch>
            <a:fillRect/>
          </a:stretch>
        </p:blipFill>
        <p:spPr>
          <a:xfrm>
            <a:off x="6608440" y="3820106"/>
            <a:ext cx="4075061" cy="790778"/>
          </a:xfrm>
          <a:prstGeom prst="rect">
            <a:avLst/>
          </a:prstGeom>
        </p:spPr>
      </p:pic>
      <p:pic>
        <p:nvPicPr>
          <p:cNvPr id="12" name="图片 11"/>
          <p:cNvPicPr>
            <a:picLocks noChangeAspect="1"/>
          </p:cNvPicPr>
          <p:nvPr>
            <p:custDataLst>
              <p:tags r:id="rId6"/>
            </p:custDataLst>
          </p:nvPr>
        </p:nvPicPr>
        <p:blipFill>
          <a:blip r:embed="rId15">
            <a:clrChange>
              <a:clrFrom>
                <a:srgbClr val="FFFFFF">
                  <a:alpha val="100000"/>
                </a:srgbClr>
              </a:clrFrom>
              <a:clrTo>
                <a:srgbClr val="FFFFFF">
                  <a:alpha val="100000"/>
                  <a:alpha val="0"/>
                </a:srgbClr>
              </a:clrTo>
            </a:clrChange>
          </a:blip>
          <a:stretch>
            <a:fillRect/>
          </a:stretch>
        </p:blipFill>
        <p:spPr>
          <a:xfrm>
            <a:off x="958215" y="3716655"/>
            <a:ext cx="3805555" cy="2329815"/>
          </a:xfrm>
          <a:prstGeom prst="rect">
            <a:avLst/>
          </a:prstGeom>
        </p:spPr>
      </p:pic>
      <p:pic>
        <p:nvPicPr>
          <p:cNvPr id="16" name="图片 15"/>
          <p:cNvPicPr>
            <a:picLocks noChangeAspect="1"/>
          </p:cNvPicPr>
          <p:nvPr>
            <p:custDataLst>
              <p:tags r:id="rId7"/>
            </p:custDataLst>
          </p:nvPr>
        </p:nvPicPr>
        <p:blipFill>
          <a:blip r:embed="rId16">
            <a:clrChange>
              <a:clrFrom>
                <a:srgbClr val="FFFFFF">
                  <a:alpha val="100000"/>
                </a:srgbClr>
              </a:clrFrom>
              <a:clrTo>
                <a:srgbClr val="FFFFFF">
                  <a:alpha val="100000"/>
                  <a:alpha val="0"/>
                </a:srgbClr>
              </a:clrTo>
            </a:clrChange>
          </a:blip>
          <a:stretch>
            <a:fillRect/>
          </a:stretch>
        </p:blipFill>
        <p:spPr>
          <a:xfrm>
            <a:off x="4987925" y="4780280"/>
            <a:ext cx="7095490" cy="409575"/>
          </a:xfrm>
          <a:prstGeom prst="rect">
            <a:avLst/>
          </a:prstGeom>
        </p:spPr>
      </p:pic>
      <p:pic>
        <p:nvPicPr>
          <p:cNvPr id="18" name="图片 17"/>
          <p:cNvPicPr>
            <a:picLocks noChangeAspect="1"/>
          </p:cNvPicPr>
          <p:nvPr>
            <p:custDataLst>
              <p:tags r:id="rId8"/>
            </p:custDataLst>
          </p:nvPr>
        </p:nvPicPr>
        <p:blipFill>
          <a:blip r:embed="rId17">
            <a:clrChange>
              <a:clrFrom>
                <a:srgbClr val="FFFFFF">
                  <a:alpha val="100000"/>
                </a:srgbClr>
              </a:clrFrom>
              <a:clrTo>
                <a:srgbClr val="FFFFFF">
                  <a:alpha val="100000"/>
                  <a:alpha val="0"/>
                </a:srgbClr>
              </a:clrTo>
            </a:clrChange>
          </a:blip>
          <a:stretch>
            <a:fillRect/>
          </a:stretch>
        </p:blipFill>
        <p:spPr>
          <a:xfrm>
            <a:off x="5829935" y="5292725"/>
            <a:ext cx="5631815" cy="827405"/>
          </a:xfrm>
          <a:prstGeom prst="rect">
            <a:avLst/>
          </a:prstGeom>
        </p:spPr>
      </p:pic>
      <p:sp>
        <p:nvSpPr>
          <p:cNvPr id="8" name="文本框 7"/>
          <p:cNvSpPr txBox="1"/>
          <p:nvPr/>
        </p:nvSpPr>
        <p:spPr>
          <a:xfrm>
            <a:off x="614680" y="3079750"/>
            <a:ext cx="5118100" cy="521970"/>
          </a:xfrm>
          <a:prstGeom prst="rect">
            <a:avLst/>
          </a:prstGeom>
          <a:noFill/>
        </p:spPr>
        <p:txBody>
          <a:bodyPr wrap="square" rtlCol="0">
            <a:spAutoFit/>
          </a:bodyPr>
          <a:lstStyle/>
          <a:p>
            <a:pPr marL="285750" indent="-285750">
              <a:buFont typeface="Arial" panose="020B0604020202020204" pitchFamily="34" charset="0"/>
              <a:buChar char="•"/>
            </a:pPr>
            <a:r>
              <a:rPr lang="zh-CN" altLang="en-US" sz="2800"/>
              <a:t>一个特殊的模型，</a:t>
            </a:r>
          </a:p>
        </p:txBody>
      </p:sp>
      <p:sp>
        <p:nvSpPr>
          <p:cNvPr id="14" name="文本框 13"/>
          <p:cNvSpPr txBox="1"/>
          <p:nvPr>
            <p:custDataLst>
              <p:tags r:id="rId9"/>
            </p:custDataLst>
          </p:nvPr>
        </p:nvSpPr>
        <p:spPr>
          <a:xfrm>
            <a:off x="614680" y="770890"/>
            <a:ext cx="5118100" cy="521970"/>
          </a:xfrm>
          <a:prstGeom prst="rect">
            <a:avLst/>
          </a:prstGeom>
          <a:noFill/>
        </p:spPr>
        <p:txBody>
          <a:bodyPr wrap="square" rtlCol="0">
            <a:spAutoFit/>
          </a:bodyPr>
          <a:lstStyle/>
          <a:p>
            <a:pPr marL="285750" indent="-285750">
              <a:buFont typeface="Arial" panose="020B0604020202020204" pitchFamily="34" charset="0"/>
              <a:buChar char="•"/>
            </a:pPr>
            <a:r>
              <a:rPr lang="zh-CN" altLang="en-US" sz="2800"/>
              <a:t>用线性模型拟合训练数据，</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统计的角度：高斯</a:t>
            </a:r>
            <a:r>
              <a:rPr lang="en-US" altLang="zh-CN"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a:t>
            </a: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马尔可夫定理</a:t>
            </a:r>
          </a:p>
        </p:txBody>
      </p:sp>
      <p:pic>
        <p:nvPicPr>
          <p:cNvPr id="3" name="图片 2"/>
          <p:cNvPicPr>
            <a:picLocks noChangeAspect="1"/>
          </p:cNvPicPr>
          <p:nvPr>
            <p:custDataLst>
              <p:tags r:id="rId2"/>
            </p:custDataLst>
          </p:nvPr>
        </p:nvPicPr>
        <p:blipFill>
          <a:blip r:embed="rId4">
            <a:clrChange>
              <a:clrFrom>
                <a:srgbClr val="FFFFFF">
                  <a:alpha val="100000"/>
                </a:srgbClr>
              </a:clrFrom>
              <a:clrTo>
                <a:srgbClr val="FFFFFF">
                  <a:alpha val="100000"/>
                  <a:alpha val="0"/>
                </a:srgbClr>
              </a:clrTo>
            </a:clrChange>
          </a:blip>
          <a:stretch>
            <a:fillRect/>
          </a:stretch>
        </p:blipFill>
        <p:spPr>
          <a:xfrm>
            <a:off x="536575" y="1327150"/>
            <a:ext cx="11119485" cy="377380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线性拟合：机器学习的角度</a:t>
            </a:r>
          </a:p>
        </p:txBody>
      </p:sp>
      <p:pic>
        <p:nvPicPr>
          <p:cNvPr id="5" name="图片 4"/>
          <p:cNvPicPr>
            <a:picLocks noChangeAspect="1"/>
          </p:cNvPicPr>
          <p:nvPr>
            <p:custDataLst>
              <p:tags r:id="rId2"/>
            </p:custDataLst>
          </p:nvPr>
        </p:nvPicPr>
        <p:blipFill>
          <a:blip r:embed="rId13">
            <a:clrChange>
              <a:clrFrom>
                <a:srgbClr val="FFFFFF">
                  <a:alpha val="100000"/>
                </a:srgbClr>
              </a:clrFrom>
              <a:clrTo>
                <a:srgbClr val="FFFFFF">
                  <a:alpha val="100000"/>
                  <a:alpha val="0"/>
                </a:srgbClr>
              </a:clrTo>
            </a:clrChange>
          </a:blip>
          <a:stretch>
            <a:fillRect/>
          </a:stretch>
        </p:blipFill>
        <p:spPr>
          <a:xfrm>
            <a:off x="4366895" y="1818005"/>
            <a:ext cx="3562350" cy="367030"/>
          </a:xfrm>
          <a:prstGeom prst="rect">
            <a:avLst/>
          </a:prstGeom>
        </p:spPr>
      </p:pic>
      <p:pic>
        <p:nvPicPr>
          <p:cNvPr id="4" name="图片 3"/>
          <p:cNvPicPr>
            <a:picLocks noChangeAspect="1"/>
          </p:cNvPicPr>
          <p:nvPr>
            <p:custDataLst>
              <p:tags r:id="rId3"/>
            </p:custDataLst>
          </p:nvPr>
        </p:nvPicPr>
        <p:blipFill>
          <a:blip r:embed="rId14">
            <a:clrChange>
              <a:clrFrom>
                <a:srgbClr val="FFFFFF">
                  <a:alpha val="100000"/>
                </a:srgbClr>
              </a:clrFrom>
              <a:clrTo>
                <a:srgbClr val="FFFFFF">
                  <a:alpha val="100000"/>
                  <a:alpha val="0"/>
                </a:srgbClr>
              </a:clrTo>
            </a:clrChange>
          </a:blip>
          <a:stretch>
            <a:fillRect/>
          </a:stretch>
        </p:blipFill>
        <p:spPr>
          <a:xfrm>
            <a:off x="2988310" y="2336165"/>
            <a:ext cx="2682240" cy="417830"/>
          </a:xfrm>
          <a:prstGeom prst="rect">
            <a:avLst/>
          </a:prstGeom>
        </p:spPr>
      </p:pic>
      <p:pic>
        <p:nvPicPr>
          <p:cNvPr id="8" name="图片 7"/>
          <p:cNvPicPr>
            <a:picLocks noChangeAspect="1"/>
          </p:cNvPicPr>
          <p:nvPr>
            <p:custDataLst>
              <p:tags r:id="rId4"/>
            </p:custDataLst>
          </p:nvPr>
        </p:nvPicPr>
        <p:blipFill>
          <a:blip r:embed="rId15">
            <a:clrChange>
              <a:clrFrom>
                <a:srgbClr val="FFFFFF">
                  <a:alpha val="100000"/>
                </a:srgbClr>
              </a:clrFrom>
              <a:clrTo>
                <a:srgbClr val="FFFFFF">
                  <a:alpha val="100000"/>
                  <a:alpha val="0"/>
                </a:srgbClr>
              </a:clrTo>
            </a:clrChange>
          </a:blip>
          <a:stretch>
            <a:fillRect/>
          </a:stretch>
        </p:blipFill>
        <p:spPr>
          <a:xfrm>
            <a:off x="6750685" y="2392680"/>
            <a:ext cx="1254760" cy="361315"/>
          </a:xfrm>
          <a:prstGeom prst="rect">
            <a:avLst/>
          </a:prstGeom>
        </p:spPr>
      </p:pic>
      <p:sp>
        <p:nvSpPr>
          <p:cNvPr id="13" name="文本框 12"/>
          <p:cNvSpPr txBox="1"/>
          <p:nvPr>
            <p:custDataLst>
              <p:tags r:id="rId5"/>
            </p:custDataLst>
          </p:nvPr>
        </p:nvSpPr>
        <p:spPr>
          <a:xfrm>
            <a:off x="796290" y="2853695"/>
            <a:ext cx="6097248" cy="398780"/>
          </a:xfrm>
          <a:prstGeom prst="rect">
            <a:avLst/>
          </a:prstGeom>
          <a:noFill/>
        </p:spPr>
        <p:txBody>
          <a:bodyPr wrap="square">
            <a:spAutoFit/>
          </a:bodyPr>
          <a:lstStyle/>
          <a:p>
            <a:pPr marL="342900" indent="-342900">
              <a:buFont typeface="Arial" panose="020B0604020202020204" pitchFamily="34" charset="0"/>
              <a:buChar char="•"/>
            </a:pPr>
            <a:r>
              <a:rPr lang="zh-CN" altLang="en-US" sz="2000" b="0" i="0" u="none" strike="noStrike" baseline="0" dirty="0">
                <a:solidFill>
                  <a:schemeClr val="tx2"/>
                </a:solidFill>
                <a:latin typeface="FandolSong-Regular-Identity-H"/>
              </a:rPr>
              <a:t>一种用的比较广泛的损失函数是均方差，</a:t>
            </a:r>
            <a:endParaRPr lang="zh-CN" altLang="en-US" sz="2000" dirty="0">
              <a:solidFill>
                <a:schemeClr val="tx2"/>
              </a:solidFill>
            </a:endParaRPr>
          </a:p>
        </p:txBody>
      </p:sp>
      <p:pic>
        <p:nvPicPr>
          <p:cNvPr id="15" name="图片 14"/>
          <p:cNvPicPr>
            <a:picLocks noChangeAspect="1"/>
          </p:cNvPicPr>
          <p:nvPr>
            <p:custDataLst>
              <p:tags r:id="rId6"/>
            </p:custDataLst>
          </p:nvPr>
        </p:nvPicPr>
        <p:blipFill>
          <a:blip r:embed="rId16">
            <a:clrChange>
              <a:clrFrom>
                <a:srgbClr val="FFFFFF">
                  <a:alpha val="100000"/>
                </a:srgbClr>
              </a:clrFrom>
              <a:clrTo>
                <a:srgbClr val="FFFFFF">
                  <a:alpha val="100000"/>
                  <a:alpha val="0"/>
                </a:srgbClr>
              </a:clrTo>
            </a:clrChange>
          </a:blip>
          <a:stretch>
            <a:fillRect/>
          </a:stretch>
        </p:blipFill>
        <p:spPr>
          <a:xfrm>
            <a:off x="5141595" y="3204845"/>
            <a:ext cx="2620010" cy="795020"/>
          </a:xfrm>
          <a:prstGeom prst="rect">
            <a:avLst/>
          </a:prstGeom>
        </p:spPr>
      </p:pic>
      <p:sp>
        <p:nvSpPr>
          <p:cNvPr id="19" name="文本框 18"/>
          <p:cNvSpPr txBox="1"/>
          <p:nvPr>
            <p:custDataLst>
              <p:tags r:id="rId7"/>
            </p:custDataLst>
          </p:nvPr>
        </p:nvSpPr>
        <p:spPr>
          <a:xfrm>
            <a:off x="796290" y="5076825"/>
            <a:ext cx="10612755" cy="368300"/>
          </a:xfrm>
          <a:prstGeom prst="rect">
            <a:avLst/>
          </a:prstGeom>
          <a:noFill/>
        </p:spPr>
        <p:txBody>
          <a:bodyPr wrap="square">
            <a:spAutoFit/>
          </a:bodyPr>
          <a:lstStyle/>
          <a:p>
            <a:pPr marL="285750" indent="-285750" algn="l">
              <a:buFont typeface="Arial" panose="020B0604020202020204" pitchFamily="34" charset="0"/>
              <a:buChar char="•"/>
            </a:pPr>
            <a:r>
              <a:rPr lang="zh-CN" altLang="en-US" sz="1800" b="0" i="0" u="none" strike="noStrike" baseline="0" dirty="0">
                <a:latin typeface="FandolSong-Regular-Identity-H"/>
              </a:rPr>
              <a:t>我们关心的其实是泛化误差</a:t>
            </a:r>
            <a:r>
              <a:rPr lang="en-US" altLang="zh-CN" sz="1800" b="0" i="0" u="none" strike="noStrike" baseline="0" dirty="0">
                <a:latin typeface="LMRoman10-Regular-Identity-H"/>
              </a:rPr>
              <a:t>(generalization error)</a:t>
            </a:r>
            <a:r>
              <a:rPr lang="zh-CN" altLang="en-US" sz="1800" b="0" i="0" u="none" strike="noStrike" baseline="0" dirty="0">
                <a:latin typeface="FandolSong-Regular-Identity-H"/>
              </a:rPr>
              <a:t>，也就是那些没有被用来训练的测试集上的误差，</a:t>
            </a:r>
            <a:endParaRPr lang="zh-CN" altLang="en-US" dirty="0"/>
          </a:p>
        </p:txBody>
      </p:sp>
      <p:pic>
        <p:nvPicPr>
          <p:cNvPr id="21" name="图片 20"/>
          <p:cNvPicPr>
            <a:picLocks noChangeAspect="1"/>
          </p:cNvPicPr>
          <p:nvPr>
            <p:custDataLst>
              <p:tags r:id="rId8"/>
            </p:custDataLst>
          </p:nvPr>
        </p:nvPicPr>
        <p:blipFill>
          <a:blip r:embed="rId17">
            <a:clrChange>
              <a:clrFrom>
                <a:srgbClr val="FFFFFF">
                  <a:alpha val="100000"/>
                </a:srgbClr>
              </a:clrFrom>
              <a:clrTo>
                <a:srgbClr val="FFFFFF">
                  <a:alpha val="100000"/>
                  <a:alpha val="0"/>
                </a:srgbClr>
              </a:clrTo>
            </a:clrChange>
          </a:blip>
          <a:stretch>
            <a:fillRect/>
          </a:stretch>
        </p:blipFill>
        <p:spPr>
          <a:xfrm>
            <a:off x="4193540" y="5491480"/>
            <a:ext cx="4516120" cy="820420"/>
          </a:xfrm>
          <a:prstGeom prst="rect">
            <a:avLst/>
          </a:prstGeom>
        </p:spPr>
      </p:pic>
      <p:sp>
        <p:nvSpPr>
          <p:cNvPr id="2" name="文本框 1"/>
          <p:cNvSpPr txBox="1"/>
          <p:nvPr/>
        </p:nvSpPr>
        <p:spPr>
          <a:xfrm>
            <a:off x="281305" y="982345"/>
            <a:ext cx="4999990" cy="1375410"/>
          </a:xfrm>
          <a:prstGeom prst="rect">
            <a:avLst/>
          </a:prstGeom>
          <a:noFill/>
        </p:spPr>
        <p:txBody>
          <a:bodyPr wrap="square" rtlCol="0">
            <a:noAutofit/>
          </a:bodyPr>
          <a:lstStyle/>
          <a:p>
            <a:pPr marL="457200" indent="-457200">
              <a:buFont typeface="Arial" panose="020B0604020202020204" pitchFamily="34" charset="0"/>
              <a:buChar char="•"/>
            </a:pPr>
            <a:r>
              <a:rPr lang="zh-CN" altLang="en-US" sz="2800"/>
              <a:t>训练拟合：</a:t>
            </a:r>
          </a:p>
        </p:txBody>
      </p:sp>
      <p:sp>
        <p:nvSpPr>
          <p:cNvPr id="6" name="文本框 5"/>
          <p:cNvSpPr txBox="1"/>
          <p:nvPr>
            <p:custDataLst>
              <p:tags r:id="rId9"/>
            </p:custDataLst>
          </p:nvPr>
        </p:nvSpPr>
        <p:spPr>
          <a:xfrm>
            <a:off x="796290" y="1515750"/>
            <a:ext cx="6097248" cy="398780"/>
          </a:xfrm>
          <a:prstGeom prst="rect">
            <a:avLst/>
          </a:prstGeom>
          <a:noFill/>
        </p:spPr>
        <p:txBody>
          <a:bodyPr wrap="square">
            <a:spAutoFit/>
          </a:bodyPr>
          <a:lstStyle/>
          <a:p>
            <a:pPr marL="342900" indent="-342900">
              <a:buFont typeface="Arial" panose="020B0604020202020204" pitchFamily="34" charset="0"/>
              <a:buChar char="•"/>
            </a:pPr>
            <a:r>
              <a:rPr lang="zh-CN" altLang="en-US" sz="2000" b="0" i="0" u="none" strike="noStrike" baseline="0" dirty="0">
                <a:solidFill>
                  <a:schemeClr val="tx2"/>
                </a:solidFill>
                <a:latin typeface="FandolSong-Regular-Identity-H"/>
              </a:rPr>
              <a:t>线性模型拟合，</a:t>
            </a:r>
          </a:p>
        </p:txBody>
      </p:sp>
      <p:sp>
        <p:nvSpPr>
          <p:cNvPr id="7" name="文本框 6"/>
          <p:cNvSpPr txBox="1"/>
          <p:nvPr>
            <p:custDataLst>
              <p:tags r:id="rId10"/>
            </p:custDataLst>
          </p:nvPr>
        </p:nvSpPr>
        <p:spPr>
          <a:xfrm>
            <a:off x="796290" y="4076705"/>
            <a:ext cx="6097248" cy="398780"/>
          </a:xfrm>
          <a:prstGeom prst="rect">
            <a:avLst/>
          </a:prstGeom>
          <a:noFill/>
        </p:spPr>
        <p:txBody>
          <a:bodyPr wrap="square">
            <a:spAutoFit/>
          </a:bodyPr>
          <a:lstStyle/>
          <a:p>
            <a:pPr marL="342900" indent="-342900">
              <a:buFont typeface="Arial" panose="020B0604020202020204" pitchFamily="34" charset="0"/>
              <a:buChar char="•"/>
            </a:pPr>
            <a:r>
              <a:rPr lang="zh-CN" altLang="en-US" sz="2000" b="0" i="0" u="none" strike="noStrike" baseline="0" dirty="0">
                <a:solidFill>
                  <a:schemeClr val="tx2"/>
                </a:solidFill>
                <a:latin typeface="FandolSong-Regular-Identity-H"/>
              </a:rPr>
              <a:t>最小化训练误差，</a:t>
            </a:r>
            <a:endParaRPr lang="zh-CN" altLang="en-US" sz="2000" dirty="0">
              <a:solidFill>
                <a:schemeClr val="tx2"/>
              </a:solidFill>
            </a:endParaRPr>
          </a:p>
        </p:txBody>
      </p:sp>
      <p:pic>
        <p:nvPicPr>
          <p:cNvPr id="10" name="图片 9"/>
          <p:cNvPicPr>
            <a:picLocks noChangeAspect="1"/>
          </p:cNvPicPr>
          <p:nvPr>
            <p:custDataLst>
              <p:tags r:id="rId11"/>
            </p:custDataLst>
          </p:nvPr>
        </p:nvPicPr>
        <p:blipFill>
          <a:blip r:embed="rId18">
            <a:clrChange>
              <a:clrFrom>
                <a:srgbClr val="FFFFFF">
                  <a:alpha val="100000"/>
                </a:srgbClr>
              </a:clrFrom>
              <a:clrTo>
                <a:srgbClr val="FFFFFF">
                  <a:alpha val="100000"/>
                  <a:alpha val="0"/>
                </a:srgbClr>
              </a:clrTo>
            </a:clrChange>
          </a:blip>
          <a:stretch>
            <a:fillRect/>
          </a:stretch>
        </p:blipFill>
        <p:spPr>
          <a:xfrm>
            <a:off x="5753100" y="4072890"/>
            <a:ext cx="1397000" cy="93027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机器学习角度下的线性拟合：训练拟合</a:t>
            </a:r>
            <a:endPar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endParaRPr>
          </a:p>
          <a:p>
            <a:pPr marL="0" indent="0" algn="l">
              <a:lnSpc>
                <a:spcPct val="100000"/>
              </a:lnSpc>
              <a:spcBef>
                <a:spcPts val="0"/>
              </a:spcBef>
              <a:spcAft>
                <a:spcPts val="0"/>
              </a:spcAft>
              <a:buSzPct val="100000"/>
              <a:buNone/>
            </a:pPr>
            <a:endPar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endParaRPr>
          </a:p>
        </p:txBody>
      </p:sp>
      <p:pic>
        <p:nvPicPr>
          <p:cNvPr id="3" name="图片 2"/>
          <p:cNvPicPr>
            <a:picLocks noChangeAspect="1"/>
          </p:cNvPicPr>
          <p:nvPr>
            <p:custDataLst>
              <p:tags r:id="rId2"/>
            </p:custDataLst>
          </p:nvPr>
        </p:nvPicPr>
        <p:blipFill>
          <a:blip r:embed="rId4">
            <a:clrChange>
              <a:clrFrom>
                <a:srgbClr val="FFFFFF">
                  <a:alpha val="100000"/>
                </a:srgbClr>
              </a:clrFrom>
              <a:clrTo>
                <a:srgbClr val="FFFFFF">
                  <a:alpha val="100000"/>
                  <a:alpha val="0"/>
                </a:srgbClr>
              </a:clrTo>
            </a:clrChange>
          </a:blip>
          <a:stretch>
            <a:fillRect/>
          </a:stretch>
        </p:blipFill>
        <p:spPr>
          <a:xfrm>
            <a:off x="92710" y="1252220"/>
            <a:ext cx="12007215" cy="392938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custDataLst>
              <p:tags r:id="rId2"/>
            </p:custDataLst>
          </p:nvPr>
        </p:nvSpPr>
        <p:spPr>
          <a:xfrm>
            <a:off x="1983747" y="733133"/>
            <a:ext cx="8224507" cy="1066343"/>
          </a:xfrm>
          <a:prstGeom prst="rect">
            <a:avLst/>
          </a:prstGeom>
          <a:noFill/>
        </p:spPr>
        <p:txBody>
          <a:bodyPr wrap="square" lIns="63500" tIns="25400" rIns="63500" bIns="25400" rtlCol="0" anchor="b" anchorCtr="0">
            <a:noAutofit/>
          </a:bodyPr>
          <a:lstStyle/>
          <a:p>
            <a:pPr marL="0" indent="0" algn="ctr">
              <a:lnSpc>
                <a:spcPct val="100000"/>
              </a:lnSpc>
              <a:spcBef>
                <a:spcPts val="0"/>
              </a:spcBef>
              <a:spcAft>
                <a:spcPts val="0"/>
              </a:spcAft>
              <a:buSzPct val="100000"/>
              <a:buNone/>
            </a:pPr>
            <a:r>
              <a:rPr lang="en-US" altLang="zh-CN" sz="4800" b="1" spc="170" dirty="0">
                <a:solidFill>
                  <a:schemeClr val="accent1"/>
                </a:solidFill>
                <a:uFillTx/>
                <a:latin typeface="微软雅黑" panose="020B0503020204020204" charset="-122"/>
                <a:ea typeface="微软雅黑" panose="020B0503020204020204" charset="-122"/>
              </a:rPr>
              <a:t>Lecture 1: Introduction</a:t>
            </a:r>
          </a:p>
        </p:txBody>
      </p:sp>
      <p:sp>
        <p:nvSpPr>
          <p:cNvPr id="20" name="Title 6"/>
          <p:cNvSpPr txBox="1"/>
          <p:nvPr>
            <p:custDataLst>
              <p:tags r:id="rId3"/>
            </p:custDataLst>
          </p:nvPr>
        </p:nvSpPr>
        <p:spPr>
          <a:xfrm>
            <a:off x="1887220" y="2104390"/>
            <a:ext cx="8224520" cy="3495040"/>
          </a:xfrm>
          <a:prstGeom prst="rect">
            <a:avLst/>
          </a:prstGeom>
          <a:noFill/>
          <a:ln w="3175">
            <a:noFill/>
            <a:prstDash val="dash"/>
          </a:ln>
        </p:spPr>
        <p:txBody>
          <a:bodyPr wrap="square" lIns="63500" tIns="25400" rIns="63500" bIns="254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457200" lvl="0" indent="-457200" algn="l" fontAlgn="ctr">
              <a:lnSpc>
                <a:spcPct val="120000"/>
              </a:lnSpc>
              <a:spcBef>
                <a:spcPts val="0"/>
              </a:spcBef>
              <a:spcAft>
                <a:spcPts val="800"/>
              </a:spcAft>
              <a:buSzPct val="100000"/>
              <a:buFont typeface="Arial" panose="020B0604020202020204" pitchFamily="34" charset="0"/>
              <a:buAutoNum type="arabicPeriod"/>
            </a:pPr>
            <a:r>
              <a:rPr lang="zh-CN" altLang="en-US" sz="2400"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神经网络简介</a:t>
            </a:r>
          </a:p>
          <a:p>
            <a:pPr marL="457200" lvl="0" indent="-457200" algn="l" fontAlgn="ctr">
              <a:lnSpc>
                <a:spcPct val="120000"/>
              </a:lnSpc>
              <a:spcBef>
                <a:spcPts val="0"/>
              </a:spcBef>
              <a:spcAft>
                <a:spcPts val="800"/>
              </a:spcAft>
              <a:buSzPct val="100000"/>
              <a:buFont typeface="Arial" panose="020B0604020202020204" pitchFamily="34" charset="0"/>
              <a:buAutoNum type="arabicPeriod"/>
            </a:pPr>
            <a:r>
              <a:rPr lang="zh-CN" altLang="en-US" sz="2400"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线性拟合</a:t>
            </a:r>
            <a:endParaRPr lang="en-US" altLang="zh-CN" sz="2400"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marL="457200" lvl="0" indent="-457200" algn="l" fontAlgn="ctr">
              <a:lnSpc>
                <a:spcPct val="120000"/>
              </a:lnSpc>
              <a:spcBef>
                <a:spcPts val="0"/>
              </a:spcBef>
              <a:spcAft>
                <a:spcPts val="800"/>
              </a:spcAft>
              <a:buSzPct val="100000"/>
              <a:buFont typeface="Arial" panose="020B0604020202020204" pitchFamily="34" charset="0"/>
              <a:buAutoNum type="arabicPeriod"/>
            </a:pPr>
            <a:r>
              <a:rPr lang="zh-CN" altLang="en-US" sz="2400"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梯度下降与随机梯度下降</a:t>
            </a:r>
            <a:endParaRPr lang="en-US" altLang="zh-CN" sz="2400"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marL="457200" lvl="0" indent="-457200" algn="l" fontAlgn="ctr">
              <a:lnSpc>
                <a:spcPct val="120000"/>
              </a:lnSpc>
              <a:spcBef>
                <a:spcPts val="0"/>
              </a:spcBef>
              <a:spcAft>
                <a:spcPts val="800"/>
              </a:spcAft>
              <a:buSzPct val="100000"/>
              <a:buFont typeface="Arial" panose="020B0604020202020204" pitchFamily="34" charset="0"/>
              <a:buAutoNum type="arabicPeriod"/>
            </a:pPr>
            <a:r>
              <a:rPr lang="zh-CN" altLang="en-US" sz="2400"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两层神经网络</a:t>
            </a:r>
          </a:p>
          <a:p>
            <a:pPr marL="457200" lvl="0" indent="-457200" algn="l" fontAlgn="ctr">
              <a:lnSpc>
                <a:spcPct val="120000"/>
              </a:lnSpc>
              <a:spcBef>
                <a:spcPts val="0"/>
              </a:spcBef>
              <a:spcAft>
                <a:spcPts val="800"/>
              </a:spcAft>
              <a:buSzPct val="100000"/>
              <a:buFont typeface="Arial" panose="020B0604020202020204" pitchFamily="34" charset="0"/>
              <a:buAutoNum type="arabicPeriod"/>
            </a:pPr>
            <a:r>
              <a:rPr lang="zh-CN" altLang="en-US" sz="2400"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向后传播</a:t>
            </a:r>
          </a:p>
          <a:p>
            <a:pPr marL="457200" lvl="0" indent="-457200" algn="l" fontAlgn="ctr">
              <a:lnSpc>
                <a:spcPct val="120000"/>
              </a:lnSpc>
              <a:spcBef>
                <a:spcPts val="0"/>
              </a:spcBef>
              <a:spcAft>
                <a:spcPts val="800"/>
              </a:spcAft>
              <a:buSzPct val="100000"/>
              <a:buFont typeface="Arial" panose="020B0604020202020204" pitchFamily="34" charset="0"/>
              <a:buAutoNum type="arabicPeriod"/>
            </a:pPr>
            <a:r>
              <a:rPr lang="zh-CN" altLang="en-US" sz="2400"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机器学习的基本概念</a:t>
            </a:r>
          </a:p>
          <a:p>
            <a:pPr marL="457200" lvl="0" indent="-457200" algn="l" fontAlgn="ctr">
              <a:lnSpc>
                <a:spcPct val="120000"/>
              </a:lnSpc>
              <a:spcBef>
                <a:spcPts val="0"/>
              </a:spcBef>
              <a:spcAft>
                <a:spcPts val="800"/>
              </a:spcAft>
              <a:buSzPct val="100000"/>
              <a:buFont typeface="Arial" panose="020B0604020202020204" pitchFamily="34" charset="0"/>
              <a:buAutoNum type="arabicPeriod"/>
            </a:pPr>
            <a:endParaRPr lang="zh-CN" altLang="en-US" sz="2400"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p:txBody>
      </p:sp>
      <p:sp>
        <p:nvSpPr>
          <p:cNvPr id="11" name="矩形 0"/>
          <p:cNvSpPr/>
          <p:nvPr>
            <p:custDataLst>
              <p:tags r:id="rId4"/>
            </p:custDataLst>
          </p:nvPr>
        </p:nvSpPr>
        <p:spPr>
          <a:xfrm>
            <a:off x="188374" y="168752"/>
            <a:ext cx="11832258" cy="6514609"/>
          </a:xfrm>
          <a:prstGeom prst="rect">
            <a:avLst/>
          </a:prstGeom>
          <a:no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pic>
        <p:nvPicPr>
          <p:cNvPr id="14" name="图形 3"/>
          <p:cNvPicPr>
            <a:picLocks noChangeAspect="1"/>
          </p:cNvPicPr>
          <p:nvPr>
            <p:custDataLst>
              <p:tags r:id="rId5"/>
            </p:custDataLst>
          </p:nvPr>
        </p:nvPicPr>
        <p:blipFill>
          <a:blip r:embed="rId8">
            <a:extLst>
              <a:ext uri="{96DAC541-7B7A-43D3-8B79-37D633B846F1}">
                <asvg:svgBlip xmlns:asvg="http://schemas.microsoft.com/office/drawing/2016/SVG/main" r:embed="rId9"/>
              </a:ext>
            </a:extLst>
          </a:blip>
          <a:stretch>
            <a:fillRect/>
          </a:stretch>
        </p:blipFill>
        <p:spPr>
          <a:xfrm>
            <a:off x="5795963" y="0"/>
            <a:ext cx="600075" cy="923925"/>
          </a:xfrm>
          <a:prstGeom prst="rect">
            <a:avLst/>
          </a:prstGeom>
        </p:spPr>
      </p:pic>
      <p:cxnSp>
        <p:nvCxnSpPr>
          <p:cNvPr id="17" name="直接连接符 16"/>
          <p:cNvCxnSpPr/>
          <p:nvPr>
            <p:custDataLst>
              <p:tags r:id="rId6"/>
            </p:custDataLst>
          </p:nvPr>
        </p:nvCxnSpPr>
        <p:spPr>
          <a:xfrm>
            <a:off x="1980572" y="1951876"/>
            <a:ext cx="8229600"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261100" y="2104390"/>
            <a:ext cx="6096000" cy="3262630"/>
          </a:xfrm>
          <a:prstGeom prst="rect">
            <a:avLst/>
          </a:prstGeom>
          <a:noFill/>
        </p:spPr>
        <p:txBody>
          <a:bodyPr wrap="square" rtlCol="0" anchor="t">
            <a:spAutoFit/>
          </a:bodyPr>
          <a:lstStyle/>
          <a:p>
            <a:pPr lvl="0" indent="0" algn="l" fontAlgn="ctr">
              <a:lnSpc>
                <a:spcPct val="120000"/>
              </a:lnSpc>
              <a:spcBef>
                <a:spcPts val="0"/>
              </a:spcBef>
              <a:spcAft>
                <a:spcPts val="800"/>
              </a:spcAft>
              <a:buSzPct val="100000"/>
              <a:buFont typeface="Arial" panose="020B0604020202020204" pitchFamily="34" charset="0"/>
              <a:buNone/>
            </a:pPr>
            <a:r>
              <a:rPr lang="en-US" altLang="zh-CN" sz="2400"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7.  </a:t>
            </a:r>
            <a:r>
              <a:rPr lang="zh-CN" altLang="en-US" sz="2400"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一写常用的概念及符号</a:t>
            </a:r>
          </a:p>
          <a:p>
            <a:pPr lvl="0" indent="0" algn="l" fontAlgn="ctr">
              <a:lnSpc>
                <a:spcPct val="120000"/>
              </a:lnSpc>
              <a:spcBef>
                <a:spcPts val="0"/>
              </a:spcBef>
              <a:spcAft>
                <a:spcPts val="800"/>
              </a:spcAft>
              <a:buSzPct val="100000"/>
              <a:buFont typeface="Arial" panose="020B0604020202020204" pitchFamily="34" charset="0"/>
              <a:buNone/>
            </a:pPr>
            <a:r>
              <a:rPr lang="en-US" altLang="zh-CN" sz="2400"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8.  </a:t>
            </a:r>
            <a:r>
              <a:rPr lang="zh-CN" altLang="en-US" sz="2400"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常用的损失函数</a:t>
            </a:r>
          </a:p>
          <a:p>
            <a:pPr lvl="0" indent="0" algn="l" fontAlgn="ctr">
              <a:lnSpc>
                <a:spcPct val="120000"/>
              </a:lnSpc>
              <a:spcBef>
                <a:spcPts val="0"/>
              </a:spcBef>
              <a:spcAft>
                <a:spcPts val="800"/>
              </a:spcAft>
              <a:buSzPct val="100000"/>
              <a:buFont typeface="Arial" panose="020B0604020202020204" pitchFamily="34" charset="0"/>
              <a:buNone/>
            </a:pPr>
            <a:r>
              <a:rPr lang="en-US" altLang="zh-CN" sz="2400"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9.  </a:t>
            </a:r>
            <a:r>
              <a:rPr lang="zh-CN" altLang="en-US" sz="2400"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常用的优化算法</a:t>
            </a:r>
          </a:p>
          <a:p>
            <a:pPr lvl="0" indent="0" algn="l" fontAlgn="ctr">
              <a:lnSpc>
                <a:spcPct val="120000"/>
              </a:lnSpc>
              <a:spcBef>
                <a:spcPts val="0"/>
              </a:spcBef>
              <a:spcAft>
                <a:spcPts val="800"/>
              </a:spcAft>
              <a:buSzPct val="100000"/>
              <a:buFont typeface="Arial" panose="020B0604020202020204" pitchFamily="34" charset="0"/>
              <a:buNone/>
            </a:pPr>
            <a:r>
              <a:rPr lang="en-US" altLang="zh-CN" sz="2400"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10. </a:t>
            </a:r>
            <a:r>
              <a:rPr lang="zh-CN" altLang="en-US" sz="2400"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训练中的一些问题</a:t>
            </a:r>
          </a:p>
          <a:p>
            <a:pPr lvl="0" indent="0" algn="l" fontAlgn="ctr">
              <a:lnSpc>
                <a:spcPct val="120000"/>
              </a:lnSpc>
              <a:spcBef>
                <a:spcPts val="0"/>
              </a:spcBef>
              <a:spcAft>
                <a:spcPts val="800"/>
              </a:spcAft>
              <a:buSzPct val="100000"/>
              <a:buFont typeface="Arial" panose="020B0604020202020204" pitchFamily="34" charset="0"/>
              <a:buNone/>
            </a:pPr>
            <a:r>
              <a:rPr lang="en-US" altLang="zh-CN" sz="2400"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11. </a:t>
            </a:r>
            <a:r>
              <a:rPr lang="zh-CN" altLang="en-US" sz="2400"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神经网络研究的一些问题</a:t>
            </a:r>
          </a:p>
          <a:p>
            <a:pPr lvl="0" indent="0" algn="l" fontAlgn="ctr">
              <a:lnSpc>
                <a:spcPct val="120000"/>
              </a:lnSpc>
              <a:spcBef>
                <a:spcPts val="0"/>
              </a:spcBef>
              <a:spcAft>
                <a:spcPts val="800"/>
              </a:spcAft>
              <a:buSzPct val="100000"/>
              <a:buFont typeface="Arial" panose="020B0604020202020204" pitchFamily="34" charset="0"/>
              <a:buNone/>
            </a:pPr>
            <a:r>
              <a:rPr lang="en-US" altLang="zh-CN" sz="2400"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12. </a:t>
            </a:r>
            <a:r>
              <a:rPr lang="zh-CN" altLang="en-US" sz="2400"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深度学习的历史简介</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custDataLst>
              <p:tags r:id="rId1"/>
            </p:custDataLst>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dirty="0"/>
          </a:p>
        </p:txBody>
      </p:sp>
      <p:sp>
        <p:nvSpPr>
          <p:cNvPr id="10" name="文本框 9"/>
          <p:cNvSpPr txBox="1"/>
          <p:nvPr>
            <p:custDataLst>
              <p:tags r:id="rId2"/>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统计与机器学习的区别：区分意义不大</a:t>
            </a:r>
          </a:p>
          <a:p>
            <a:pPr marL="0" indent="0" algn="l">
              <a:lnSpc>
                <a:spcPct val="100000"/>
              </a:lnSpc>
              <a:spcBef>
                <a:spcPts val="0"/>
              </a:spcBef>
              <a:spcAft>
                <a:spcPts val="0"/>
              </a:spcAft>
              <a:buSzPct val="100000"/>
              <a:buNone/>
            </a:pPr>
            <a:endPar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endParaRPr>
          </a:p>
        </p:txBody>
      </p:sp>
      <p:sp>
        <p:nvSpPr>
          <p:cNvPr id="15" name="内容占位符 2"/>
          <p:cNvSpPr>
            <a:spLocks noGrp="1"/>
          </p:cNvSpPr>
          <p:nvPr>
            <p:custDataLst>
              <p:tags r:id="rId3"/>
            </p:custDataLst>
          </p:nvPr>
        </p:nvSpPr>
        <p:spPr>
          <a:xfrm>
            <a:off x="73660" y="896620"/>
            <a:ext cx="11765280" cy="5334000"/>
          </a:xfrm>
          <a:prstGeom prst="rect">
            <a:avLst/>
          </a:prstGeom>
        </p:spPr>
        <p:txBody>
          <a:bodyPr vert="horz" lIns="90000" tIns="0" rIns="91440" bIns="0" rtlCol="0">
            <a:normAutofit/>
          </a:bodyPr>
          <a:lstStyle>
            <a:lvl1pPr marL="381635" indent="-381635" algn="just" defTabSz="1219200" rtl="0" eaLnBrk="1" latinLnBrk="0" hangingPunct="1">
              <a:lnSpc>
                <a:spcPct val="120000"/>
              </a:lnSpc>
              <a:spcBef>
                <a:spcPts val="0"/>
              </a:spcBef>
              <a:spcAft>
                <a:spcPts val="635"/>
              </a:spcAft>
              <a:buSzPct val="80000"/>
              <a:buFontTx/>
              <a:buBlip>
                <a:blip r:embed="rId6"/>
              </a:buBlip>
              <a:defRPr sz="2400" b="1" kern="1200">
                <a:solidFill>
                  <a:schemeClr val="tx2"/>
                </a:solidFill>
                <a:latin typeface="微软雅黑" panose="020B0503020204020204" charset="-122"/>
                <a:ea typeface="微软雅黑" panose="020B0503020204020204" charset="-122"/>
                <a:cs typeface="+mn-cs"/>
              </a:defRPr>
            </a:lvl1pPr>
            <a:lvl2pPr marL="914400" indent="-304800" algn="just" defTabSz="1219200" rtl="0" eaLnBrk="1" latinLnBrk="0" hangingPunct="1">
              <a:lnSpc>
                <a:spcPct val="120000"/>
              </a:lnSpc>
              <a:spcBef>
                <a:spcPts val="0"/>
              </a:spcBef>
              <a:spcAft>
                <a:spcPts val="635"/>
              </a:spcAft>
              <a:buSzPct val="70000"/>
              <a:buFontTx/>
              <a:buBlip>
                <a:blip r:embed="rId6"/>
              </a:buBlip>
              <a:defRPr sz="2000" b="1" kern="1200">
                <a:solidFill>
                  <a:schemeClr val="tx2"/>
                </a:solidFill>
                <a:latin typeface="微软雅黑" panose="020B0503020204020204" charset="-122"/>
                <a:ea typeface="微软雅黑" panose="020B0503020204020204" charset="-122"/>
                <a:cs typeface="+mn-cs"/>
              </a:defRPr>
            </a:lvl2pPr>
            <a:lvl3pPr marL="1524000" indent="-304800" algn="just" defTabSz="1219200" rtl="0" eaLnBrk="1" latinLnBrk="0" hangingPunct="1">
              <a:lnSpc>
                <a:spcPct val="120000"/>
              </a:lnSpc>
              <a:spcBef>
                <a:spcPts val="0"/>
              </a:spcBef>
              <a:spcAft>
                <a:spcPts val="635"/>
              </a:spcAft>
              <a:buSzPct val="60000"/>
              <a:buFontTx/>
              <a:buBlip>
                <a:blip r:embed="rId6"/>
              </a:buBlip>
              <a:defRPr sz="1800" b="1" kern="1200">
                <a:solidFill>
                  <a:schemeClr val="tx2"/>
                </a:solidFill>
                <a:latin typeface="微软雅黑" panose="020B0503020204020204" charset="-122"/>
                <a:ea typeface="微软雅黑" panose="020B0503020204020204" charset="-122"/>
                <a:cs typeface="+mn-cs"/>
              </a:defRPr>
            </a:lvl3pPr>
            <a:lvl4pPr marL="21336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4pPr>
            <a:lvl5pPr marL="27432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5pPr>
            <a:lvl6pPr marL="33528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6pPr>
            <a:lvl7pPr marL="39624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7pPr>
            <a:lvl8pPr marL="45720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8pPr>
            <a:lvl9pPr marL="51816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9pPr>
          </a:lstStyle>
          <a:p>
            <a:pPr algn="l"/>
            <a:r>
              <a:rPr lang="zh-CN" altLang="en-US" b="0" i="0" u="none" strike="noStrike" baseline="0" dirty="0">
                <a:latin typeface="FandolSong-Regular-Identity-H"/>
              </a:rPr>
              <a:t>统计学习：从一个数据模型中去找一个合适的学习方法</a:t>
            </a:r>
            <a:endParaRPr lang="en-US" altLang="zh-CN" b="0" i="0" u="none" strike="noStrike" baseline="0" dirty="0">
              <a:latin typeface="FandolSong-Regular-Identity-H"/>
            </a:endParaRPr>
          </a:p>
          <a:p>
            <a:pPr lvl="1" algn="l"/>
            <a:r>
              <a:rPr lang="zh-CN" altLang="en-US" sz="1800" b="0" dirty="0">
                <a:latin typeface="FandolSong-Regular-Identity-H"/>
              </a:rPr>
              <a:t>无训练过程</a:t>
            </a:r>
            <a:endParaRPr lang="en-US" altLang="zh-CN" sz="1800" b="0" dirty="0">
              <a:latin typeface="FandolSong-Regular-Identity-H"/>
            </a:endParaRPr>
          </a:p>
          <a:p>
            <a:pPr lvl="1" algn="l"/>
            <a:r>
              <a:rPr lang="zh-CN" altLang="en-US" sz="1800" b="0" dirty="0">
                <a:latin typeface="FandolSong-Regular-Identity-H"/>
              </a:rPr>
              <a:t>对数据模型有假设</a:t>
            </a:r>
            <a:endParaRPr lang="en-US" altLang="zh-CN" sz="1800" b="0" dirty="0">
              <a:latin typeface="FandolSong-Regular-Identity-H"/>
            </a:endParaRPr>
          </a:p>
          <a:p>
            <a:pPr lvl="1" algn="l"/>
            <a:r>
              <a:rPr lang="zh-CN" altLang="en-US" sz="1800" b="0" dirty="0">
                <a:latin typeface="FandolSong-Regular-Identity-H"/>
              </a:rPr>
              <a:t>通过观测数据算参数</a:t>
            </a:r>
          </a:p>
          <a:p>
            <a:pPr lvl="1" algn="l"/>
            <a:r>
              <a:rPr lang="zh-CN" altLang="en-US" sz="1800" b="0" dirty="0">
                <a:latin typeface="FandolSong-Regular-Identity-H"/>
              </a:rPr>
              <a:t>对误差有一定的保证</a:t>
            </a:r>
            <a:endParaRPr lang="en-US" altLang="zh-CN" sz="1800" b="0" dirty="0">
              <a:latin typeface="FandolSong-Regular-Identity-H"/>
            </a:endParaRPr>
          </a:p>
          <a:p>
            <a:pPr lvl="1" algn="l"/>
            <a:r>
              <a:rPr lang="zh-CN" altLang="en-US" sz="1800" b="0" dirty="0">
                <a:latin typeface="FandolSong-Regular-Identity-H"/>
              </a:rPr>
              <a:t>迁移性比较差</a:t>
            </a:r>
            <a:endParaRPr lang="en-US" altLang="zh-CN" sz="1800" b="0" dirty="0">
              <a:latin typeface="FandolSong-Regular-Identity-H"/>
            </a:endParaRPr>
          </a:p>
          <a:p>
            <a:pPr algn="l"/>
            <a:r>
              <a:rPr lang="zh-CN" altLang="en-US" b="0" dirty="0">
                <a:latin typeface="FandolSong-Regular-Identity-H"/>
              </a:rPr>
              <a:t>机器学习：一个学习方法去尽量的学习更多的数据模型</a:t>
            </a:r>
            <a:endParaRPr lang="en-US" altLang="zh-CN" b="0" dirty="0">
              <a:latin typeface="FandolSong-Regular-Identity-H"/>
            </a:endParaRPr>
          </a:p>
          <a:p>
            <a:pPr lvl="1" algn="l"/>
            <a:r>
              <a:rPr lang="zh-CN" altLang="en-US" sz="1800" b="0" dirty="0">
                <a:latin typeface="FandolSong-Regular-Identity-H"/>
              </a:rPr>
              <a:t>不需要对数据模型有太多的假设</a:t>
            </a:r>
            <a:endParaRPr lang="en-US" altLang="zh-CN" sz="1800" b="0" dirty="0">
              <a:latin typeface="FandolSong-Regular-Identity-H"/>
            </a:endParaRPr>
          </a:p>
          <a:p>
            <a:pPr lvl="1" algn="l"/>
            <a:r>
              <a:rPr lang="zh-CN" altLang="en-US" sz="1800" b="0" dirty="0">
                <a:latin typeface="FandolSong-Regular-Identity-H"/>
              </a:rPr>
              <a:t>有一套标准的流程</a:t>
            </a:r>
            <a:endParaRPr lang="en-US" altLang="zh-CN" sz="1800" b="0" dirty="0">
              <a:latin typeface="FandolSong-Regular-Identity-H"/>
            </a:endParaRPr>
          </a:p>
          <a:p>
            <a:pPr lvl="1" algn="l"/>
            <a:r>
              <a:rPr lang="zh-CN" altLang="en-US" sz="1800" b="0" dirty="0">
                <a:latin typeface="FandolSong-Regular-Identity-H"/>
              </a:rPr>
              <a:t>重要的方面在于选择一个合适的假设函数空间</a:t>
            </a:r>
            <a:endParaRPr lang="en-US" altLang="zh-CN" sz="1800" b="0" dirty="0">
              <a:latin typeface="FandolSong-Regular-Identity-H"/>
            </a:endParaRPr>
          </a:p>
          <a:p>
            <a:pPr lvl="1" algn="l"/>
            <a:r>
              <a:rPr lang="zh-CN" altLang="en-US" sz="1800" b="0" dirty="0">
                <a:latin typeface="FandolSong-Regular-Identity-H"/>
              </a:rPr>
              <a:t>一个足够复杂的学习方法，其方法的特征可以被多种超参数所调节</a:t>
            </a:r>
          </a:p>
        </p:txBody>
      </p:sp>
      <p:sp>
        <p:nvSpPr>
          <p:cNvPr id="16" name="文本框 15"/>
          <p:cNvSpPr txBox="1"/>
          <p:nvPr>
            <p:custDataLst>
              <p:tags r:id="rId4"/>
            </p:custDataLst>
          </p:nvPr>
        </p:nvSpPr>
        <p:spPr>
          <a:xfrm>
            <a:off x="8229600" y="896620"/>
            <a:ext cx="3608705" cy="4590415"/>
          </a:xfrm>
          <a:prstGeom prst="rect">
            <a:avLst/>
          </a:prstGeom>
          <a:noFill/>
        </p:spPr>
        <p:txBody>
          <a:bodyPr wrap="square">
            <a:noAutofit/>
          </a:bodyPr>
          <a:lstStyle/>
          <a:p>
            <a:pPr indent="0" algn="l">
              <a:buNone/>
            </a:pPr>
            <a:r>
              <a:rPr lang="zh-CN" altLang="en-US" sz="2000" b="0" i="0" u="none" strike="noStrike" baseline="0" dirty="0">
                <a:solidFill>
                  <a:schemeClr val="tx2"/>
                </a:solidFill>
                <a:latin typeface="FandolSong-Regular-Identity-H"/>
              </a:rPr>
              <a:t>为了理解为什么一个机器学习方法有效，我们需要类似统计学习的方式去证明这类机器学习方法在某些超参数下能学习好什么样的数据。我们希望能有一个</a:t>
            </a:r>
            <a:r>
              <a:rPr lang="zh-CN" altLang="en-US" sz="2000" b="1" i="0" u="none" strike="noStrike" baseline="0" dirty="0">
                <a:solidFill>
                  <a:schemeClr val="tx2"/>
                </a:solidFill>
                <a:latin typeface="FandolSong-Regular-Identity-H"/>
              </a:rPr>
              <a:t>强大</a:t>
            </a:r>
            <a:r>
              <a:rPr lang="zh-CN" altLang="en-US" sz="2000" b="0" i="0" u="none" strike="noStrike" baseline="0" dirty="0">
                <a:solidFill>
                  <a:schemeClr val="tx2"/>
                </a:solidFill>
                <a:latin typeface="FandolSong-Regular-Identity-H"/>
              </a:rPr>
              <a:t>的机器学习方法，同时又有</a:t>
            </a:r>
            <a:r>
              <a:rPr lang="zh-CN" altLang="en-US" sz="2000" b="1" i="0" u="none" strike="noStrike" baseline="0" dirty="0">
                <a:solidFill>
                  <a:schemeClr val="tx2"/>
                </a:solidFill>
                <a:latin typeface="FandolSong-Regular-Identity-H"/>
              </a:rPr>
              <a:t>解释性</a:t>
            </a:r>
            <a:r>
              <a:rPr lang="zh-CN" altLang="en-US" sz="2000" b="0" i="0" u="none" strike="noStrike" baseline="0" dirty="0">
                <a:solidFill>
                  <a:schemeClr val="tx2"/>
                </a:solidFill>
                <a:latin typeface="FandolSong-Regular-Identity-H"/>
              </a:rPr>
              <a:t>。因此，区分“机器学习角度”或者“统计学习角度”的意义并不很大。</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图片占位符 95" descr="图片包含 天空, 泰迪熊, 熊, 建筑物&#10;&#10;自动生成的说明"/>
          <p:cNvPicPr>
            <a:picLocks noGrp="1" noChangeAspect="1"/>
          </p:cNvPicPr>
          <p:nvPr>
            <p:custDataLst>
              <p:tags r:id="rId1"/>
            </p:custDataLst>
          </p:nvPr>
        </p:nvPicPr>
        <p:blipFill>
          <a:blip r:embed="rId3">
            <a:extLst>
              <a:ext uri="{28A0092B-C50C-407E-A947-70E740481C1C}">
                <a14:useLocalDpi xmlns:a14="http://schemas.microsoft.com/office/drawing/2010/main" val="0"/>
              </a:ext>
            </a:extLst>
          </a:blip>
          <a:srcRect l="18816" r="18816"/>
          <a:stretch>
            <a:fillRect/>
          </a:stretch>
        </p:blipFill>
        <p:spPr>
          <a:xfrm>
            <a:off x="0" y="0"/>
            <a:ext cx="5898515" cy="6858000"/>
          </a:xfrm>
          <a:prstGeom prst="rect">
            <a:avLst/>
          </a:prstGeom>
        </p:spPr>
      </p:pic>
      <p:sp>
        <p:nvSpPr>
          <p:cNvPr id="3" name="标题 2"/>
          <p:cNvSpPr>
            <a:spLocks noGrp="1"/>
          </p:cNvSpPr>
          <p:nvPr>
            <p:ph type="title"/>
          </p:nvPr>
        </p:nvSpPr>
        <p:spPr>
          <a:xfrm>
            <a:off x="6261100" y="2733040"/>
            <a:ext cx="5648325" cy="2070735"/>
          </a:xfrm>
        </p:spPr>
        <p:txBody>
          <a:bodyPr/>
          <a:lstStyle/>
          <a:p>
            <a:r>
              <a:rPr lang="zh-CN" altLang="en-US" dirty="0">
                <a:solidFill>
                  <a:schemeClr val="accent6"/>
                </a:solidFill>
              </a:rPr>
              <a:t>梯度下降</a:t>
            </a:r>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03</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custDataLst>
              <p:tags r:id="rId1"/>
            </p:custDataLst>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dirty="0"/>
          </a:p>
        </p:txBody>
      </p:sp>
      <p:sp>
        <p:nvSpPr>
          <p:cNvPr id="10" name="文本框 9"/>
          <p:cNvSpPr txBox="1"/>
          <p:nvPr>
            <p:custDataLst>
              <p:tags r:id="rId2"/>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梯度下降</a:t>
            </a:r>
          </a:p>
        </p:txBody>
      </p:sp>
      <mc:AlternateContent xmlns:mc="http://schemas.openxmlformats.org/markup-compatibility/2006" xmlns:a14="http://schemas.microsoft.com/office/drawing/2010/main">
        <mc:Choice Requires="a14">
          <p:sp>
            <p:nvSpPr>
              <p:cNvPr id="5" name="文本框 4"/>
              <p:cNvSpPr txBox="1"/>
              <p:nvPr>
                <p:custDataLst>
                  <p:tags r:id="rId3"/>
                </p:custDataLst>
              </p:nvPr>
            </p:nvSpPr>
            <p:spPr>
              <a:xfrm>
                <a:off x="2455197" y="1459208"/>
                <a:ext cx="8162928" cy="707886"/>
              </a:xfrm>
              <a:prstGeom prst="rect">
                <a:avLst/>
              </a:prstGeom>
              <a:noFill/>
            </p:spPr>
            <p:txBody>
              <a:bodyPr wrap="square" rtlCol="0">
                <a:spAutoFit/>
              </a:bodyPr>
              <a:lstStyle/>
              <a:p>
                <a:pPr marL="342900" indent="-342900" algn="l">
                  <a:buFont typeface="Arial" panose="020B0604020202020204" pitchFamily="34" charset="0"/>
                  <a:buChar char="•"/>
                </a:pPr>
                <a14:m>
                  <m:oMath xmlns:m="http://schemas.openxmlformats.org/officeDocument/2006/math">
                    <m:r>
                      <a:rPr lang="en-US" altLang="zh-CN" sz="4000" b="0" i="1" smtClean="0">
                        <a:latin typeface="Cambria Math" panose="02040503050406030204" pitchFamily="18" charset="0"/>
                      </a:rPr>
                      <m:t>𝑓</m:t>
                    </m:r>
                    <m:d>
                      <m:dPr>
                        <m:ctrlPr>
                          <a:rPr lang="en-US" altLang="zh-CN" sz="4000" b="0" i="1" smtClean="0">
                            <a:latin typeface="Cambria Math" panose="02040503050406030204" pitchFamily="18" charset="0"/>
                          </a:rPr>
                        </m:ctrlPr>
                      </m:dPr>
                      <m:e>
                        <m:r>
                          <a:rPr lang="en-US" altLang="zh-CN" sz="4000" b="0" i="1" smtClean="0">
                            <a:latin typeface="Cambria Math" panose="02040503050406030204" pitchFamily="18" charset="0"/>
                          </a:rPr>
                          <m:t>𝑥</m:t>
                        </m:r>
                      </m:e>
                    </m:d>
                    <m:r>
                      <a:rPr lang="en-US" altLang="zh-CN" sz="4000" b="0" i="1" smtClean="0">
                        <a:latin typeface="Cambria Math" panose="02040503050406030204" pitchFamily="18" charset="0"/>
                      </a:rPr>
                      <m:t>≈</m:t>
                    </m:r>
                    <m:r>
                      <a:rPr lang="en-US" altLang="zh-CN" sz="4000" b="0" i="1" smtClean="0">
                        <a:latin typeface="Cambria Math" panose="02040503050406030204" pitchFamily="18" charset="0"/>
                      </a:rPr>
                      <m:t>𝑓</m:t>
                    </m:r>
                    <m:d>
                      <m:dPr>
                        <m:ctrlPr>
                          <a:rPr lang="en-US" altLang="zh-CN" sz="4000" b="0" i="1" smtClean="0">
                            <a:latin typeface="Cambria Math" panose="02040503050406030204" pitchFamily="18" charset="0"/>
                          </a:rPr>
                        </m:ctrlPr>
                      </m:dPr>
                      <m:e>
                        <m:sSub>
                          <m:sSubPr>
                            <m:ctrlPr>
                              <a:rPr lang="en-US" altLang="zh-CN" sz="4000" b="0" i="1" smtClean="0">
                                <a:latin typeface="Cambria Math" panose="02040503050406030204" pitchFamily="18" charset="0"/>
                              </a:rPr>
                            </m:ctrlPr>
                          </m:sSubPr>
                          <m:e>
                            <m:r>
                              <a:rPr lang="en-US" altLang="zh-CN" sz="4000" b="0" i="1" smtClean="0">
                                <a:latin typeface="Cambria Math" panose="02040503050406030204" pitchFamily="18" charset="0"/>
                              </a:rPr>
                              <m:t>𝑥</m:t>
                            </m:r>
                          </m:e>
                          <m:sub>
                            <m:r>
                              <a:rPr lang="en-US" altLang="zh-CN" sz="4000" b="0" i="1" smtClean="0">
                                <a:latin typeface="Cambria Math" panose="02040503050406030204" pitchFamily="18" charset="0"/>
                              </a:rPr>
                              <m:t>0</m:t>
                            </m:r>
                          </m:sub>
                        </m:sSub>
                      </m:e>
                    </m:d>
                    <m:r>
                      <a:rPr lang="en-US" altLang="zh-CN" sz="4000" b="0" i="1" smtClean="0">
                        <a:latin typeface="Cambria Math" panose="02040503050406030204" pitchFamily="18" charset="0"/>
                      </a:rPr>
                      <m:t>+</m:t>
                    </m:r>
                    <m:r>
                      <m:rPr>
                        <m:sty m:val="p"/>
                      </m:rPr>
                      <a:rPr lang="en-US" altLang="zh-CN" sz="4000" b="0" i="0" smtClean="0">
                        <a:latin typeface="Cambria Math" panose="02040503050406030204" pitchFamily="18" charset="0"/>
                      </a:rPr>
                      <m:t>∇</m:t>
                    </m:r>
                    <m:r>
                      <a:rPr lang="en-US" altLang="zh-CN" sz="4000" b="0" i="1" smtClean="0">
                        <a:latin typeface="Cambria Math" panose="02040503050406030204" pitchFamily="18" charset="0"/>
                      </a:rPr>
                      <m:t>𝑓</m:t>
                    </m:r>
                    <m:d>
                      <m:dPr>
                        <m:ctrlPr>
                          <a:rPr lang="en-US" altLang="zh-CN" sz="4000" b="0" i="1" smtClean="0">
                            <a:latin typeface="Cambria Math" panose="02040503050406030204" pitchFamily="18" charset="0"/>
                          </a:rPr>
                        </m:ctrlPr>
                      </m:dPr>
                      <m:e>
                        <m:r>
                          <a:rPr lang="en-US" altLang="zh-CN" sz="4000" b="0" i="1" smtClean="0">
                            <a:latin typeface="Cambria Math" panose="02040503050406030204" pitchFamily="18" charset="0"/>
                          </a:rPr>
                          <m:t>𝑥</m:t>
                        </m:r>
                      </m:e>
                    </m:d>
                    <m:r>
                      <a:rPr lang="en-US" altLang="zh-CN" sz="4000" b="0" i="1" smtClean="0">
                        <a:latin typeface="Cambria Math" panose="02040503050406030204" pitchFamily="18" charset="0"/>
                      </a:rPr>
                      <m:t>⋅(</m:t>
                    </m:r>
                    <m:r>
                      <a:rPr lang="en-US" altLang="zh-CN" sz="4000" b="0" i="1" smtClean="0">
                        <a:latin typeface="Cambria Math" panose="02040503050406030204" pitchFamily="18" charset="0"/>
                      </a:rPr>
                      <m:t>𝑥</m:t>
                    </m:r>
                    <m:r>
                      <a:rPr lang="en-US" altLang="zh-CN" sz="4000" b="0" i="1" smtClean="0">
                        <a:latin typeface="Cambria Math" panose="02040503050406030204" pitchFamily="18" charset="0"/>
                      </a:rPr>
                      <m:t>−</m:t>
                    </m:r>
                    <m:sSub>
                      <m:sSubPr>
                        <m:ctrlPr>
                          <a:rPr lang="en-US" altLang="zh-CN" sz="4000" b="0" i="1" smtClean="0">
                            <a:latin typeface="Cambria Math" panose="02040503050406030204" pitchFamily="18" charset="0"/>
                          </a:rPr>
                        </m:ctrlPr>
                      </m:sSubPr>
                      <m:e>
                        <m:r>
                          <a:rPr lang="en-US" altLang="zh-CN" sz="4000" b="0" i="1" smtClean="0">
                            <a:latin typeface="Cambria Math" panose="02040503050406030204" pitchFamily="18" charset="0"/>
                          </a:rPr>
                          <m:t>𝑥</m:t>
                        </m:r>
                      </m:e>
                      <m:sub>
                        <m:r>
                          <a:rPr lang="en-US" altLang="zh-CN" sz="4000" b="0" i="1" smtClean="0">
                            <a:latin typeface="Cambria Math" panose="02040503050406030204" pitchFamily="18" charset="0"/>
                          </a:rPr>
                          <m:t>0</m:t>
                        </m:r>
                      </m:sub>
                    </m:sSub>
                    <m:r>
                      <a:rPr lang="en-US" altLang="zh-CN" sz="4000" b="0" i="1" smtClean="0">
                        <a:latin typeface="Cambria Math" panose="02040503050406030204" pitchFamily="18" charset="0"/>
                      </a:rPr>
                      <m:t>)</m:t>
                    </m:r>
                  </m:oMath>
                </a14:m>
                <a:endParaRPr lang="zh-CN" altLang="en-US" sz="4000" dirty="0"/>
              </a:p>
            </p:txBody>
          </p:sp>
        </mc:Choice>
        <mc:Fallback xmlns="">
          <p:sp>
            <p:nvSpPr>
              <p:cNvPr id="5" name="文本框 4"/>
              <p:cNvSpPr txBox="1">
                <a:spLocks noRot="1" noChangeAspect="1" noMove="1" noResize="1" noEditPoints="1" noAdjustHandles="1" noChangeArrowheads="1" noChangeShapeType="1" noTextEdit="1"/>
              </p:cNvSpPr>
              <p:nvPr>
                <p:custDataLst>
                  <p:tags r:id="rId6"/>
                </p:custDataLst>
              </p:nvPr>
            </p:nvSpPr>
            <p:spPr>
              <a:xfrm>
                <a:off x="2455197" y="1459208"/>
                <a:ext cx="8162928" cy="70788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802A042C-829C-D2FE-547A-708A1EBBEB95}"/>
                  </a:ext>
                </a:extLst>
              </p:cNvPr>
              <p:cNvSpPr txBox="1"/>
              <p:nvPr>
                <p:custDataLst>
                  <p:tags r:id="rId4"/>
                </p:custDataLst>
              </p:nvPr>
            </p:nvSpPr>
            <p:spPr>
              <a:xfrm>
                <a:off x="2455197" y="2831351"/>
                <a:ext cx="8162928" cy="1402692"/>
              </a:xfrm>
              <a:prstGeom prst="rect">
                <a:avLst/>
              </a:prstGeom>
              <a:noFill/>
            </p:spPr>
            <p:txBody>
              <a:bodyPr wrap="square" rtlCol="0">
                <a:spAutoFit/>
              </a:bodyPr>
              <a:lstStyle/>
              <a:p>
                <a:r>
                  <a:rPr lang="en-US" altLang="zh-CN" sz="4000" b="0" dirty="0"/>
                  <a:t>If </a:t>
                </a:r>
                <a14:m>
                  <m:oMath xmlns:m="http://schemas.openxmlformats.org/officeDocument/2006/math">
                    <m:d>
                      <m:dPr>
                        <m:begChr m:val="|"/>
                        <m:endChr m:val="|"/>
                        <m:ctrlPr>
                          <a:rPr lang="en-US" altLang="zh-CN" sz="4000" b="0" i="1" smtClean="0">
                            <a:latin typeface="Cambria Math" panose="02040503050406030204" pitchFamily="18" charset="0"/>
                          </a:rPr>
                        </m:ctrlPr>
                      </m:dPr>
                      <m:e>
                        <m:d>
                          <m:dPr>
                            <m:begChr m:val="|"/>
                            <m:endChr m:val="|"/>
                            <m:ctrlPr>
                              <a:rPr lang="en-US" altLang="zh-CN" sz="4000" b="0" i="1" smtClean="0">
                                <a:latin typeface="Cambria Math" panose="02040503050406030204" pitchFamily="18" charset="0"/>
                              </a:rPr>
                            </m:ctrlPr>
                          </m:dPr>
                          <m:e>
                            <m:d>
                              <m:dPr>
                                <m:ctrlPr>
                                  <a:rPr lang="en-US" altLang="zh-CN" sz="4000" i="1">
                                    <a:latin typeface="Cambria Math" panose="02040503050406030204" pitchFamily="18" charset="0"/>
                                  </a:rPr>
                                </m:ctrlPr>
                              </m:dPr>
                              <m:e>
                                <m:r>
                                  <a:rPr lang="en-US" altLang="zh-CN" sz="4000" i="1">
                                    <a:latin typeface="Cambria Math" panose="02040503050406030204" pitchFamily="18" charset="0"/>
                                  </a:rPr>
                                  <m:t>𝑥</m:t>
                                </m:r>
                                <m:r>
                                  <a:rPr lang="en-US" altLang="zh-CN" sz="4000" i="1">
                                    <a:latin typeface="Cambria Math" panose="02040503050406030204" pitchFamily="18" charset="0"/>
                                  </a:rPr>
                                  <m:t>−</m:t>
                                </m:r>
                                <m:sSub>
                                  <m:sSubPr>
                                    <m:ctrlPr>
                                      <a:rPr lang="en-US" altLang="zh-CN" sz="4000" i="1">
                                        <a:latin typeface="Cambria Math" panose="02040503050406030204" pitchFamily="18" charset="0"/>
                                      </a:rPr>
                                    </m:ctrlPr>
                                  </m:sSubPr>
                                  <m:e>
                                    <m:r>
                                      <a:rPr lang="en-US" altLang="zh-CN" sz="4000" i="1">
                                        <a:latin typeface="Cambria Math" panose="02040503050406030204" pitchFamily="18" charset="0"/>
                                      </a:rPr>
                                      <m:t>𝑥</m:t>
                                    </m:r>
                                  </m:e>
                                  <m:sub>
                                    <m:r>
                                      <a:rPr lang="en-US" altLang="zh-CN" sz="4000" i="1">
                                        <a:latin typeface="Cambria Math" panose="02040503050406030204" pitchFamily="18" charset="0"/>
                                      </a:rPr>
                                      <m:t>0</m:t>
                                    </m:r>
                                  </m:sub>
                                </m:sSub>
                              </m:e>
                            </m:d>
                          </m:e>
                        </m:d>
                      </m:e>
                    </m:d>
                    <m:r>
                      <a:rPr lang="en-US" altLang="zh-CN" sz="4000" b="0" i="1" smtClean="0">
                        <a:latin typeface="Cambria Math" panose="02040503050406030204" pitchFamily="18" charset="0"/>
                      </a:rPr>
                      <m:t>≤1</m:t>
                    </m:r>
                  </m:oMath>
                </a14:m>
                <a:endParaRPr lang="en-US" altLang="zh-CN" sz="40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4000" i="1">
                          <a:latin typeface="Cambria Math" panose="02040503050406030204" pitchFamily="18" charset="0"/>
                        </a:rPr>
                        <m:t> </m:t>
                      </m:r>
                      <m:d>
                        <m:dPr>
                          <m:ctrlPr>
                            <a:rPr lang="en-US" altLang="zh-CN" sz="4000" b="0" i="1" smtClean="0">
                              <a:latin typeface="Cambria Math" panose="02040503050406030204" pitchFamily="18" charset="0"/>
                            </a:rPr>
                          </m:ctrlPr>
                        </m:dPr>
                        <m:e>
                          <m:r>
                            <a:rPr lang="en-US" altLang="zh-CN" sz="4000" b="0" i="1" smtClean="0">
                              <a:latin typeface="Cambria Math" panose="02040503050406030204" pitchFamily="18" charset="0"/>
                            </a:rPr>
                            <m:t>𝑥</m:t>
                          </m:r>
                          <m:r>
                            <a:rPr lang="en-US" altLang="zh-CN" sz="4000" b="0" i="1" smtClean="0">
                              <a:latin typeface="Cambria Math" panose="02040503050406030204" pitchFamily="18" charset="0"/>
                            </a:rPr>
                            <m:t>−</m:t>
                          </m:r>
                          <m:sSub>
                            <m:sSubPr>
                              <m:ctrlPr>
                                <a:rPr lang="en-US" altLang="zh-CN" sz="4000" b="0" i="1" smtClean="0">
                                  <a:latin typeface="Cambria Math" panose="02040503050406030204" pitchFamily="18" charset="0"/>
                                </a:rPr>
                              </m:ctrlPr>
                            </m:sSubPr>
                            <m:e>
                              <m:r>
                                <a:rPr lang="en-US" altLang="zh-CN" sz="4000" b="0" i="1" smtClean="0">
                                  <a:latin typeface="Cambria Math" panose="02040503050406030204" pitchFamily="18" charset="0"/>
                                </a:rPr>
                                <m:t>𝑥</m:t>
                              </m:r>
                            </m:e>
                            <m:sub>
                              <m:r>
                                <a:rPr lang="en-US" altLang="zh-CN" sz="4000" b="0" i="1" smtClean="0">
                                  <a:latin typeface="Cambria Math" panose="02040503050406030204" pitchFamily="18" charset="0"/>
                                </a:rPr>
                                <m:t>0</m:t>
                              </m:r>
                            </m:sub>
                          </m:sSub>
                        </m:e>
                      </m:d>
                      <m:r>
                        <a:rPr lang="en-US" altLang="zh-CN" sz="4000" b="0" i="1" smtClean="0">
                          <a:latin typeface="Cambria Math" panose="02040503050406030204" pitchFamily="18" charset="0"/>
                        </a:rPr>
                        <m:t>=−</m:t>
                      </m:r>
                      <m:r>
                        <m:rPr>
                          <m:sty m:val="p"/>
                        </m:rPr>
                        <a:rPr lang="en-US" altLang="zh-CN" sz="4000" b="0" i="0" smtClean="0">
                          <a:latin typeface="Cambria Math" panose="02040503050406030204" pitchFamily="18" charset="0"/>
                        </a:rPr>
                        <m:t>∇</m:t>
                      </m:r>
                      <m:r>
                        <a:rPr lang="en-US" altLang="zh-CN" sz="4000" b="0" i="1" smtClean="0">
                          <a:latin typeface="Cambria Math" panose="02040503050406030204" pitchFamily="18" charset="0"/>
                        </a:rPr>
                        <m:t>𝑓</m:t>
                      </m:r>
                      <m:r>
                        <a:rPr lang="en-US" altLang="zh-CN" sz="4000" b="0" i="1" smtClean="0">
                          <a:latin typeface="Cambria Math" panose="02040503050406030204" pitchFamily="18" charset="0"/>
                        </a:rPr>
                        <m:t>(</m:t>
                      </m:r>
                      <m:r>
                        <a:rPr lang="en-US" altLang="zh-CN" sz="4000" b="0" i="1" smtClean="0">
                          <a:latin typeface="Cambria Math" panose="02040503050406030204" pitchFamily="18" charset="0"/>
                        </a:rPr>
                        <m:t>𝑥</m:t>
                      </m:r>
                      <m:r>
                        <a:rPr lang="en-US" altLang="zh-CN" sz="4000" b="0" i="1" smtClean="0">
                          <a:latin typeface="Cambria Math" panose="02040503050406030204" pitchFamily="18" charset="0"/>
                        </a:rPr>
                        <m:t>)/|</m:t>
                      </m:r>
                      <m:d>
                        <m:dPr>
                          <m:begChr m:val="|"/>
                          <m:endChr m:val="|"/>
                          <m:ctrlPr>
                            <a:rPr lang="en-US" altLang="zh-CN" sz="4000" b="0" i="1" smtClean="0">
                              <a:latin typeface="Cambria Math" panose="02040503050406030204" pitchFamily="18" charset="0"/>
                            </a:rPr>
                          </m:ctrlPr>
                        </m:dPr>
                        <m:e>
                          <m:r>
                            <m:rPr>
                              <m:sty m:val="p"/>
                            </m:rPr>
                            <a:rPr lang="en-US" altLang="zh-CN" sz="4000">
                              <a:latin typeface="Cambria Math" panose="02040503050406030204" pitchFamily="18" charset="0"/>
                            </a:rPr>
                            <m:t>∇</m:t>
                          </m:r>
                          <m:r>
                            <a:rPr lang="en-US" altLang="zh-CN" sz="4000" i="1">
                              <a:latin typeface="Cambria Math" panose="02040503050406030204" pitchFamily="18" charset="0"/>
                            </a:rPr>
                            <m:t>𝑓</m:t>
                          </m:r>
                          <m:d>
                            <m:dPr>
                              <m:ctrlPr>
                                <a:rPr lang="en-US" altLang="zh-CN" sz="4000" i="1">
                                  <a:latin typeface="Cambria Math" panose="02040503050406030204" pitchFamily="18" charset="0"/>
                                </a:rPr>
                              </m:ctrlPr>
                            </m:dPr>
                            <m:e>
                              <m:r>
                                <a:rPr lang="en-US" altLang="zh-CN" sz="4000" i="1">
                                  <a:latin typeface="Cambria Math" panose="02040503050406030204" pitchFamily="18" charset="0"/>
                                </a:rPr>
                                <m:t>𝑥</m:t>
                              </m:r>
                            </m:e>
                          </m:d>
                        </m:e>
                      </m:d>
                      <m:r>
                        <a:rPr lang="en-US" altLang="zh-CN" sz="4000" b="0" i="1" smtClean="0">
                          <a:latin typeface="Cambria Math" panose="02040503050406030204" pitchFamily="18" charset="0"/>
                        </a:rPr>
                        <m:t>|</m:t>
                      </m:r>
                    </m:oMath>
                  </m:oMathPara>
                </a14:m>
                <a:endParaRPr lang="zh-CN" altLang="en-US" sz="4000" dirty="0"/>
              </a:p>
            </p:txBody>
          </p:sp>
        </mc:Choice>
        <mc:Fallback xmlns="">
          <p:sp>
            <p:nvSpPr>
              <p:cNvPr id="14" name="文本框 13">
                <a:extLst>
                  <a:ext uri="{FF2B5EF4-FFF2-40B4-BE49-F238E27FC236}">
                    <a16:creationId xmlns:a16="http://schemas.microsoft.com/office/drawing/2014/main" id="{802A042C-829C-D2FE-547A-708A1EBBEB95}"/>
                  </a:ext>
                </a:extLst>
              </p:cNvPr>
              <p:cNvSpPr txBox="1">
                <a:spLocks noRot="1" noChangeAspect="1" noMove="1" noResize="1" noEditPoints="1" noAdjustHandles="1" noChangeArrowheads="1" noChangeShapeType="1" noTextEdit="1"/>
              </p:cNvSpPr>
              <p:nvPr>
                <p:custDataLst>
                  <p:tags r:id="rId8"/>
                </p:custDataLst>
              </p:nvPr>
            </p:nvSpPr>
            <p:spPr>
              <a:xfrm>
                <a:off x="2455197" y="2831351"/>
                <a:ext cx="8162928" cy="1402692"/>
              </a:xfrm>
              <a:prstGeom prst="rect">
                <a:avLst/>
              </a:prstGeom>
              <a:blipFill>
                <a:blip r:embed="rId9"/>
                <a:stretch>
                  <a:fillRect l="-2689" t="-5628"/>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C7315197-469E-E16A-D42E-DDDD66A51C7C}"/>
              </a:ext>
            </a:extLst>
          </p:cNvPr>
          <p:cNvSpPr txBox="1"/>
          <p:nvPr/>
        </p:nvSpPr>
        <p:spPr>
          <a:xfrm>
            <a:off x="4912242" y="4898300"/>
            <a:ext cx="3437860" cy="707886"/>
          </a:xfrm>
          <a:prstGeom prst="rect">
            <a:avLst/>
          </a:prstGeom>
          <a:noFill/>
        </p:spPr>
        <p:txBody>
          <a:bodyPr wrap="square" rtlCol="0">
            <a:spAutoFit/>
          </a:bodyPr>
          <a:lstStyle/>
          <a:p>
            <a:r>
              <a:rPr lang="zh-CN" altLang="en-US" sz="4000" dirty="0"/>
              <a:t>下降最快！</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custDataLst>
              <p:tags r:id="rId1"/>
            </p:custDataLst>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dirty="0"/>
          </a:p>
        </p:txBody>
      </p:sp>
      <p:sp>
        <p:nvSpPr>
          <p:cNvPr id="10" name="文本框 9"/>
          <p:cNvSpPr txBox="1"/>
          <p:nvPr>
            <p:custDataLst>
              <p:tags r:id="rId2"/>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梯度下降</a:t>
            </a:r>
          </a:p>
        </p:txBody>
      </p:sp>
      <p:pic>
        <p:nvPicPr>
          <p:cNvPr id="1028" name="Picture 4"/>
          <p:cNvPicPr>
            <a:picLocks noChangeAspect="1" noChangeArrowheads="1"/>
          </p:cNvPicPr>
          <p:nvPr>
            <p:custDataLst>
              <p:tags r:id="rId3"/>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6662697" y="1239494"/>
            <a:ext cx="4258364" cy="239533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custDataLst>
              <p:tags r:id="rId4"/>
            </p:custDataLst>
          </p:nvPr>
        </p:nvPicPr>
        <p:blipFill>
          <a:blip r:embed="rId16"/>
          <a:stretch>
            <a:fillRect/>
          </a:stretch>
        </p:blipFill>
        <p:spPr>
          <a:xfrm>
            <a:off x="1196230" y="1502549"/>
            <a:ext cx="4844684" cy="2191026"/>
          </a:xfrm>
          <a:prstGeom prst="rect">
            <a:avLst/>
          </a:prstGeom>
        </p:spPr>
      </p:pic>
      <p:pic>
        <p:nvPicPr>
          <p:cNvPr id="4" name="图片 3"/>
          <p:cNvPicPr>
            <a:picLocks noChangeAspect="1"/>
          </p:cNvPicPr>
          <p:nvPr>
            <p:custDataLst>
              <p:tags r:id="rId5"/>
            </p:custDataLst>
          </p:nvPr>
        </p:nvPicPr>
        <p:blipFill>
          <a:blip r:embed="rId17"/>
          <a:stretch>
            <a:fillRect/>
          </a:stretch>
        </p:blipFill>
        <p:spPr>
          <a:xfrm>
            <a:off x="1476625" y="3980706"/>
            <a:ext cx="4284550" cy="2160103"/>
          </a:xfrm>
          <a:prstGeom prst="rect">
            <a:avLst/>
          </a:prstGeom>
        </p:spPr>
      </p:pic>
      <p:sp>
        <p:nvSpPr>
          <p:cNvPr id="5" name="文本框 4"/>
          <p:cNvSpPr txBox="1"/>
          <p:nvPr>
            <p:custDataLst>
              <p:tags r:id="rId6"/>
            </p:custDataLst>
          </p:nvPr>
        </p:nvSpPr>
        <p:spPr>
          <a:xfrm>
            <a:off x="229704" y="794663"/>
            <a:ext cx="5976731" cy="521970"/>
          </a:xfrm>
          <a:prstGeom prst="rect">
            <a:avLst/>
          </a:prstGeom>
          <a:noFill/>
        </p:spPr>
        <p:txBody>
          <a:bodyPr wrap="square" rtlCol="0">
            <a:spAutoFit/>
          </a:bodyPr>
          <a:lstStyle/>
          <a:p>
            <a:pPr marL="342900" indent="-342900" algn="l">
              <a:buFont typeface="Arial" panose="020B0604020202020204" pitchFamily="34" charset="0"/>
              <a:buChar char="•"/>
            </a:pPr>
            <a:r>
              <a:rPr lang="zh-CN" altLang="en-US" sz="2800" dirty="0"/>
              <a:t>局部方法：依赖初始值 </a:t>
            </a:r>
          </a:p>
        </p:txBody>
      </p:sp>
      <p:pic>
        <p:nvPicPr>
          <p:cNvPr id="6" name="图片 5"/>
          <p:cNvPicPr>
            <a:picLocks noChangeAspect="1"/>
          </p:cNvPicPr>
          <p:nvPr>
            <p:custDataLst>
              <p:tags r:id="rId7"/>
            </p:custDataLst>
          </p:nvPr>
        </p:nvPicPr>
        <p:blipFill>
          <a:blip r:embed="rId18"/>
          <a:stretch>
            <a:fillRect/>
          </a:stretch>
        </p:blipFill>
        <p:spPr>
          <a:xfrm>
            <a:off x="6410808" y="3798955"/>
            <a:ext cx="5036036" cy="2377799"/>
          </a:xfrm>
          <a:prstGeom prst="rect">
            <a:avLst/>
          </a:prstGeom>
        </p:spPr>
      </p:pic>
      <p:pic>
        <p:nvPicPr>
          <p:cNvPr id="7" name="图片 6"/>
          <p:cNvPicPr>
            <a:picLocks noChangeAspect="1"/>
          </p:cNvPicPr>
          <p:nvPr>
            <p:custDataLst>
              <p:tags r:id="rId8"/>
            </p:custDataLst>
          </p:nvPr>
        </p:nvPicPr>
        <p:blipFill>
          <a:blip r:embed="rId16"/>
          <a:stretch>
            <a:fillRect/>
          </a:stretch>
        </p:blipFill>
        <p:spPr>
          <a:xfrm>
            <a:off x="1196230" y="1553984"/>
            <a:ext cx="4844684" cy="2191026"/>
          </a:xfrm>
          <a:prstGeom prst="rect">
            <a:avLst/>
          </a:prstGeom>
        </p:spPr>
      </p:pic>
      <p:pic>
        <p:nvPicPr>
          <p:cNvPr id="8" name="图片 7"/>
          <p:cNvPicPr>
            <a:picLocks noChangeAspect="1"/>
          </p:cNvPicPr>
          <p:nvPr>
            <p:custDataLst>
              <p:tags r:id="rId9"/>
            </p:custDataLst>
          </p:nvPr>
        </p:nvPicPr>
        <p:blipFill>
          <a:blip r:embed="rId18"/>
          <a:stretch>
            <a:fillRect/>
          </a:stretch>
        </p:blipFill>
        <p:spPr>
          <a:xfrm>
            <a:off x="6410808" y="3850390"/>
            <a:ext cx="5036036" cy="2377799"/>
          </a:xfrm>
          <a:prstGeom prst="rect">
            <a:avLst/>
          </a:prstGeom>
        </p:spPr>
      </p:pic>
      <p:pic>
        <p:nvPicPr>
          <p:cNvPr id="9" name="Picture 4"/>
          <p:cNvPicPr>
            <a:picLocks noChangeAspect="1" noChangeArrowheads="1"/>
          </p:cNvPicPr>
          <p:nvPr>
            <p:custDataLst>
              <p:tags r:id="rId10"/>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6499502" y="1239494"/>
            <a:ext cx="4258364" cy="2395330"/>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p:custDataLst>
              <p:tags r:id="rId11"/>
            </p:custDataLst>
          </p:nvPr>
        </p:nvPicPr>
        <p:blipFill>
          <a:blip r:embed="rId17"/>
          <a:stretch>
            <a:fillRect/>
          </a:stretch>
        </p:blipFill>
        <p:spPr>
          <a:xfrm>
            <a:off x="1313430" y="3980706"/>
            <a:ext cx="4284550" cy="2160103"/>
          </a:xfrm>
          <a:prstGeom prst="rect">
            <a:avLst/>
          </a:prstGeom>
        </p:spPr>
      </p:pic>
      <p:pic>
        <p:nvPicPr>
          <p:cNvPr id="12" name="图片 11"/>
          <p:cNvPicPr>
            <a:picLocks noChangeAspect="1"/>
          </p:cNvPicPr>
          <p:nvPr>
            <p:custDataLst>
              <p:tags r:id="rId12"/>
            </p:custDataLst>
          </p:nvPr>
        </p:nvPicPr>
        <p:blipFill>
          <a:blip r:embed="rId16"/>
          <a:stretch>
            <a:fillRect/>
          </a:stretch>
        </p:blipFill>
        <p:spPr>
          <a:xfrm>
            <a:off x="1033035" y="1553984"/>
            <a:ext cx="4844684" cy="2191026"/>
          </a:xfrm>
          <a:prstGeom prst="rect">
            <a:avLst/>
          </a:prstGeom>
        </p:spPr>
      </p:pic>
      <p:pic>
        <p:nvPicPr>
          <p:cNvPr id="13" name="图片 12"/>
          <p:cNvPicPr>
            <a:picLocks noChangeAspect="1"/>
          </p:cNvPicPr>
          <p:nvPr>
            <p:custDataLst>
              <p:tags r:id="rId13"/>
            </p:custDataLst>
          </p:nvPr>
        </p:nvPicPr>
        <p:blipFill>
          <a:blip r:embed="rId18"/>
          <a:stretch>
            <a:fillRect/>
          </a:stretch>
        </p:blipFill>
        <p:spPr>
          <a:xfrm>
            <a:off x="6247613" y="3850390"/>
            <a:ext cx="5036036" cy="2377799"/>
          </a:xfrm>
          <a:prstGeom prst="rect">
            <a:avLst/>
          </a:prstGeom>
        </p:spPr>
      </p:pic>
    </p:spTree>
    <p:extLst>
      <p:ext uri="{BB962C8B-B14F-4D97-AF65-F5344CB8AC3E}">
        <p14:creationId xmlns:p14="http://schemas.microsoft.com/office/powerpoint/2010/main" val="5972015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梯度下降：训练拟合线性模型</a:t>
            </a:r>
          </a:p>
        </p:txBody>
      </p:sp>
      <p:pic>
        <p:nvPicPr>
          <p:cNvPr id="5" name="图片 4"/>
          <p:cNvPicPr>
            <a:picLocks noChangeAspect="1"/>
          </p:cNvPicPr>
          <p:nvPr>
            <p:custDataLst>
              <p:tags r:id="rId2"/>
            </p:custDataLst>
          </p:nvPr>
        </p:nvPicPr>
        <p:blipFill>
          <a:blip r:embed="rId14">
            <a:clrChange>
              <a:clrFrom>
                <a:srgbClr val="FFFFFF">
                  <a:alpha val="100000"/>
                </a:srgbClr>
              </a:clrFrom>
              <a:clrTo>
                <a:srgbClr val="FFFFFF">
                  <a:alpha val="100000"/>
                  <a:alpha val="0"/>
                </a:srgbClr>
              </a:clrTo>
            </a:clrChange>
          </a:blip>
          <a:stretch>
            <a:fillRect/>
          </a:stretch>
        </p:blipFill>
        <p:spPr>
          <a:xfrm>
            <a:off x="4366895" y="1122680"/>
            <a:ext cx="3562350" cy="367030"/>
          </a:xfrm>
          <a:prstGeom prst="rect">
            <a:avLst/>
          </a:prstGeom>
        </p:spPr>
      </p:pic>
      <p:pic>
        <p:nvPicPr>
          <p:cNvPr id="4" name="图片 3"/>
          <p:cNvPicPr>
            <a:picLocks noChangeAspect="1"/>
          </p:cNvPicPr>
          <p:nvPr>
            <p:custDataLst>
              <p:tags r:id="rId3"/>
            </p:custDataLst>
          </p:nvPr>
        </p:nvPicPr>
        <p:blipFill>
          <a:blip r:embed="rId15">
            <a:clrChange>
              <a:clrFrom>
                <a:srgbClr val="FFFFFF">
                  <a:alpha val="100000"/>
                </a:srgbClr>
              </a:clrFrom>
              <a:clrTo>
                <a:srgbClr val="FFFFFF">
                  <a:alpha val="100000"/>
                  <a:alpha val="0"/>
                </a:srgbClr>
              </a:clrTo>
            </a:clrChange>
          </a:blip>
          <a:stretch>
            <a:fillRect/>
          </a:stretch>
        </p:blipFill>
        <p:spPr>
          <a:xfrm>
            <a:off x="2988310" y="1640840"/>
            <a:ext cx="2682240" cy="417830"/>
          </a:xfrm>
          <a:prstGeom prst="rect">
            <a:avLst/>
          </a:prstGeom>
        </p:spPr>
      </p:pic>
      <p:pic>
        <p:nvPicPr>
          <p:cNvPr id="8" name="图片 7"/>
          <p:cNvPicPr>
            <a:picLocks noChangeAspect="1"/>
          </p:cNvPicPr>
          <p:nvPr>
            <p:custDataLst>
              <p:tags r:id="rId4"/>
            </p:custDataLst>
          </p:nvPr>
        </p:nvPicPr>
        <p:blipFill>
          <a:blip r:embed="rId16">
            <a:clrChange>
              <a:clrFrom>
                <a:srgbClr val="FFFFFF">
                  <a:alpha val="100000"/>
                </a:srgbClr>
              </a:clrFrom>
              <a:clrTo>
                <a:srgbClr val="FFFFFF">
                  <a:alpha val="100000"/>
                  <a:alpha val="0"/>
                </a:srgbClr>
              </a:clrTo>
            </a:clrChange>
          </a:blip>
          <a:stretch>
            <a:fillRect/>
          </a:stretch>
        </p:blipFill>
        <p:spPr>
          <a:xfrm>
            <a:off x="6750685" y="1697355"/>
            <a:ext cx="1254760" cy="361315"/>
          </a:xfrm>
          <a:prstGeom prst="rect">
            <a:avLst/>
          </a:prstGeom>
        </p:spPr>
      </p:pic>
      <p:sp>
        <p:nvSpPr>
          <p:cNvPr id="13" name="文本框 12"/>
          <p:cNvSpPr txBox="1"/>
          <p:nvPr>
            <p:custDataLst>
              <p:tags r:id="rId5"/>
            </p:custDataLst>
          </p:nvPr>
        </p:nvSpPr>
        <p:spPr>
          <a:xfrm>
            <a:off x="796290" y="2158370"/>
            <a:ext cx="6097248" cy="398780"/>
          </a:xfrm>
          <a:prstGeom prst="rect">
            <a:avLst/>
          </a:prstGeom>
          <a:noFill/>
        </p:spPr>
        <p:txBody>
          <a:bodyPr wrap="square">
            <a:spAutoFit/>
          </a:bodyPr>
          <a:lstStyle/>
          <a:p>
            <a:pPr marL="342900" indent="-342900">
              <a:buFont typeface="Arial" panose="020B0604020202020204" pitchFamily="34" charset="0"/>
              <a:buChar char="•"/>
            </a:pPr>
            <a:r>
              <a:rPr lang="zh-CN" altLang="en-US" sz="2000" b="0" i="0" u="none" strike="noStrike" baseline="0" dirty="0">
                <a:solidFill>
                  <a:schemeClr val="tx2"/>
                </a:solidFill>
                <a:latin typeface="FandolSong-Regular-Identity-H"/>
              </a:rPr>
              <a:t>一种用的比较广泛的损失函数是均方差，</a:t>
            </a:r>
            <a:endParaRPr lang="zh-CN" altLang="en-US" sz="2000" dirty="0">
              <a:solidFill>
                <a:schemeClr val="tx2"/>
              </a:solidFill>
            </a:endParaRPr>
          </a:p>
        </p:txBody>
      </p:sp>
      <p:pic>
        <p:nvPicPr>
          <p:cNvPr id="15" name="图片 14"/>
          <p:cNvPicPr>
            <a:picLocks noChangeAspect="1"/>
          </p:cNvPicPr>
          <p:nvPr>
            <p:custDataLst>
              <p:tags r:id="rId6"/>
            </p:custDataLst>
          </p:nvPr>
        </p:nvPicPr>
        <p:blipFill>
          <a:blip r:embed="rId17">
            <a:clrChange>
              <a:clrFrom>
                <a:srgbClr val="FFFFFF">
                  <a:alpha val="100000"/>
                </a:srgbClr>
              </a:clrFrom>
              <a:clrTo>
                <a:srgbClr val="FFFFFF">
                  <a:alpha val="100000"/>
                  <a:alpha val="0"/>
                </a:srgbClr>
              </a:clrTo>
            </a:clrChange>
          </a:blip>
          <a:stretch>
            <a:fillRect/>
          </a:stretch>
        </p:blipFill>
        <p:spPr>
          <a:xfrm>
            <a:off x="5141595" y="2509520"/>
            <a:ext cx="2620010" cy="795020"/>
          </a:xfrm>
          <a:prstGeom prst="rect">
            <a:avLst/>
          </a:prstGeom>
        </p:spPr>
      </p:pic>
      <p:sp>
        <p:nvSpPr>
          <p:cNvPr id="6" name="文本框 5"/>
          <p:cNvSpPr txBox="1"/>
          <p:nvPr>
            <p:custDataLst>
              <p:tags r:id="rId7"/>
            </p:custDataLst>
          </p:nvPr>
        </p:nvSpPr>
        <p:spPr>
          <a:xfrm>
            <a:off x="796290" y="820425"/>
            <a:ext cx="6097248" cy="398780"/>
          </a:xfrm>
          <a:prstGeom prst="rect">
            <a:avLst/>
          </a:prstGeom>
          <a:noFill/>
        </p:spPr>
        <p:txBody>
          <a:bodyPr wrap="square">
            <a:spAutoFit/>
          </a:bodyPr>
          <a:lstStyle/>
          <a:p>
            <a:pPr marL="342900" indent="-342900">
              <a:buFont typeface="Arial" panose="020B0604020202020204" pitchFamily="34" charset="0"/>
              <a:buChar char="•"/>
            </a:pPr>
            <a:r>
              <a:rPr lang="zh-CN" altLang="en-US" sz="2000" b="0" i="0" u="none" strike="noStrike" baseline="0" dirty="0">
                <a:solidFill>
                  <a:schemeClr val="tx2"/>
                </a:solidFill>
                <a:latin typeface="FandolSong-Regular-Identity-H"/>
              </a:rPr>
              <a:t>线性模型拟合，</a:t>
            </a:r>
          </a:p>
        </p:txBody>
      </p:sp>
      <p:sp>
        <p:nvSpPr>
          <p:cNvPr id="7" name="文本框 6"/>
          <p:cNvSpPr txBox="1"/>
          <p:nvPr>
            <p:custDataLst>
              <p:tags r:id="rId8"/>
            </p:custDataLst>
          </p:nvPr>
        </p:nvSpPr>
        <p:spPr>
          <a:xfrm>
            <a:off x="796290" y="3381380"/>
            <a:ext cx="6097248" cy="398780"/>
          </a:xfrm>
          <a:prstGeom prst="rect">
            <a:avLst/>
          </a:prstGeom>
          <a:noFill/>
        </p:spPr>
        <p:txBody>
          <a:bodyPr wrap="square">
            <a:spAutoFit/>
          </a:bodyPr>
          <a:lstStyle/>
          <a:p>
            <a:pPr marL="342900" indent="-342900">
              <a:buFont typeface="Arial" panose="020B0604020202020204" pitchFamily="34" charset="0"/>
              <a:buChar char="•"/>
            </a:pPr>
            <a:r>
              <a:rPr lang="zh-CN" altLang="en-US" sz="2000" b="0" i="0" u="none" strike="noStrike" baseline="0" dirty="0">
                <a:solidFill>
                  <a:schemeClr val="tx2"/>
                </a:solidFill>
                <a:latin typeface="FandolSong-Regular-Identity-H"/>
              </a:rPr>
              <a:t>最小化训练误差，</a:t>
            </a:r>
            <a:endParaRPr lang="zh-CN" altLang="en-US" sz="2000" dirty="0">
              <a:solidFill>
                <a:schemeClr val="tx2"/>
              </a:solidFill>
            </a:endParaRPr>
          </a:p>
        </p:txBody>
      </p:sp>
      <p:pic>
        <p:nvPicPr>
          <p:cNvPr id="10" name="图片 9"/>
          <p:cNvPicPr>
            <a:picLocks noChangeAspect="1"/>
          </p:cNvPicPr>
          <p:nvPr>
            <p:custDataLst>
              <p:tags r:id="rId9"/>
            </p:custDataLst>
          </p:nvPr>
        </p:nvPicPr>
        <p:blipFill>
          <a:blip r:embed="rId18">
            <a:clrChange>
              <a:clrFrom>
                <a:srgbClr val="FFFFFF">
                  <a:alpha val="100000"/>
                </a:srgbClr>
              </a:clrFrom>
              <a:clrTo>
                <a:srgbClr val="FFFFFF">
                  <a:alpha val="100000"/>
                  <a:alpha val="0"/>
                </a:srgbClr>
              </a:clrTo>
            </a:clrChange>
          </a:blip>
          <a:stretch>
            <a:fillRect/>
          </a:stretch>
        </p:blipFill>
        <p:spPr>
          <a:xfrm>
            <a:off x="5753100" y="3377565"/>
            <a:ext cx="1397000" cy="930275"/>
          </a:xfrm>
          <a:prstGeom prst="rect">
            <a:avLst/>
          </a:prstGeom>
        </p:spPr>
      </p:pic>
      <p:pic>
        <p:nvPicPr>
          <p:cNvPr id="3" name="图片 2"/>
          <p:cNvPicPr>
            <a:picLocks noChangeAspect="1"/>
          </p:cNvPicPr>
          <p:nvPr>
            <p:custDataLst>
              <p:tags r:id="rId10"/>
            </p:custDataLst>
          </p:nvPr>
        </p:nvPicPr>
        <p:blipFill>
          <a:blip r:embed="rId19">
            <a:clrChange>
              <a:clrFrom>
                <a:srgbClr val="FFFFFF">
                  <a:alpha val="100000"/>
                </a:srgbClr>
              </a:clrFrom>
              <a:clrTo>
                <a:srgbClr val="FFFFFF">
                  <a:alpha val="100000"/>
                  <a:alpha val="0"/>
                </a:srgbClr>
              </a:clrTo>
            </a:clrChange>
          </a:blip>
          <a:stretch>
            <a:fillRect/>
          </a:stretch>
        </p:blipFill>
        <p:spPr>
          <a:xfrm>
            <a:off x="3738880" y="4747260"/>
            <a:ext cx="5425440" cy="744220"/>
          </a:xfrm>
          <a:prstGeom prst="rect">
            <a:avLst/>
          </a:prstGeom>
        </p:spPr>
      </p:pic>
      <p:pic>
        <p:nvPicPr>
          <p:cNvPr id="12" name="图片 11"/>
          <p:cNvPicPr>
            <a:picLocks noChangeAspect="1"/>
          </p:cNvPicPr>
          <p:nvPr>
            <p:custDataLst>
              <p:tags r:id="rId11"/>
            </p:custDataLst>
          </p:nvPr>
        </p:nvPicPr>
        <p:blipFill>
          <a:blip r:embed="rId20">
            <a:clrChange>
              <a:clrFrom>
                <a:srgbClr val="FFFFFF">
                  <a:alpha val="100000"/>
                </a:srgbClr>
              </a:clrFrom>
              <a:clrTo>
                <a:srgbClr val="FFFFFF">
                  <a:alpha val="100000"/>
                  <a:alpha val="0"/>
                </a:srgbClr>
              </a:clrTo>
            </a:clrChange>
          </a:blip>
          <a:stretch>
            <a:fillRect/>
          </a:stretch>
        </p:blipFill>
        <p:spPr>
          <a:xfrm>
            <a:off x="3815080" y="5426710"/>
            <a:ext cx="5136515" cy="933450"/>
          </a:xfrm>
          <a:prstGeom prst="rect">
            <a:avLst/>
          </a:prstGeom>
        </p:spPr>
      </p:pic>
      <p:sp>
        <p:nvSpPr>
          <p:cNvPr id="14" name="文本框 13"/>
          <p:cNvSpPr txBox="1"/>
          <p:nvPr>
            <p:custDataLst>
              <p:tags r:id="rId12"/>
            </p:custDataLst>
          </p:nvPr>
        </p:nvSpPr>
        <p:spPr>
          <a:xfrm>
            <a:off x="796290" y="4324350"/>
            <a:ext cx="8155305" cy="398780"/>
          </a:xfrm>
          <a:prstGeom prst="rect">
            <a:avLst/>
          </a:prstGeom>
          <a:noFill/>
        </p:spPr>
        <p:txBody>
          <a:bodyPr wrap="square">
            <a:spAutoFit/>
          </a:bodyPr>
          <a:lstStyle/>
          <a:p>
            <a:pPr marL="342900" indent="-342900">
              <a:buFont typeface="Arial" panose="020B0604020202020204" pitchFamily="34" charset="0"/>
              <a:buChar char="•"/>
            </a:pPr>
            <a:r>
              <a:rPr lang="zh-CN" altLang="en-US" sz="2000" dirty="0">
                <a:solidFill>
                  <a:schemeClr val="tx2"/>
                </a:solidFill>
                <a:latin typeface="FandolSong-Regular-Identity-H"/>
                <a:sym typeface="+mn-ea"/>
              </a:rPr>
              <a:t>梯度下降：η 为学习步长（step size 或叫学习率，learning rate）</a:t>
            </a:r>
            <a:endParaRPr lang="zh-CN" altLang="en-US" sz="2000" dirty="0">
              <a:solidFill>
                <a:schemeClr val="tx2"/>
              </a:solidFill>
              <a:latin typeface="FandolSong-Regular-Identity-H"/>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随机梯度下降</a:t>
            </a:r>
          </a:p>
        </p:txBody>
      </p:sp>
      <p:pic>
        <p:nvPicPr>
          <p:cNvPr id="2" name="图片 1"/>
          <p:cNvPicPr>
            <a:picLocks noChangeAspect="1"/>
          </p:cNvPicPr>
          <p:nvPr>
            <p:custDataLst>
              <p:tags r:id="rId2"/>
            </p:custDataLst>
          </p:nvPr>
        </p:nvPicPr>
        <p:blipFill>
          <a:blip r:embed="rId4">
            <a:clrChange>
              <a:clrFrom>
                <a:srgbClr val="FFFFFF">
                  <a:alpha val="100000"/>
                </a:srgbClr>
              </a:clrFrom>
              <a:clrTo>
                <a:srgbClr val="FFFFFF">
                  <a:alpha val="100000"/>
                  <a:alpha val="0"/>
                </a:srgbClr>
              </a:clrTo>
            </a:clrChange>
          </a:blip>
          <a:stretch>
            <a:fillRect/>
          </a:stretch>
        </p:blipFill>
        <p:spPr>
          <a:xfrm>
            <a:off x="3754755" y="2159635"/>
            <a:ext cx="4681855" cy="2670810"/>
          </a:xfrm>
          <a:prstGeom prst="rect">
            <a:avLst/>
          </a:prstGeom>
        </p:spPr>
      </p:pic>
      <p:sp>
        <p:nvSpPr>
          <p:cNvPr id="9" name="文本框 8"/>
          <p:cNvSpPr txBox="1"/>
          <p:nvPr/>
        </p:nvSpPr>
        <p:spPr>
          <a:xfrm>
            <a:off x="485775" y="1239520"/>
            <a:ext cx="9472930" cy="460375"/>
          </a:xfrm>
          <a:prstGeom prst="rect">
            <a:avLst/>
          </a:prstGeom>
          <a:noFill/>
        </p:spPr>
        <p:txBody>
          <a:bodyPr wrap="square" rtlCol="0" anchor="t">
            <a:spAutoFit/>
          </a:bodyPr>
          <a:lstStyle/>
          <a:p>
            <a:pPr marL="285750" indent="-285750">
              <a:buFont typeface="Arial" panose="020B0604020202020204" pitchFamily="34" charset="0"/>
              <a:buChar char="•"/>
            </a:pPr>
            <a:r>
              <a:rPr lang="zh-CN" altLang="en-US" sz="2400"/>
              <a:t>如果我们随机的从所有样本中选取 |B| 个样本来估计损失函数，即</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261100" y="2733040"/>
            <a:ext cx="5648325" cy="2070735"/>
          </a:xfrm>
        </p:spPr>
        <p:txBody>
          <a:bodyPr/>
          <a:lstStyle/>
          <a:p>
            <a:r>
              <a:rPr lang="zh-CN" altLang="en-US"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两层神经网络</a:t>
            </a:r>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04</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 name="图片占位符 10" descr="图片包含 树, 户外, 标牌, 街道&#10;&#10;自动生成的说明"/>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21684" r="21684"/>
          <a:stretch>
            <a:fillRect/>
          </a:stretch>
        </p:blip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两层神经网络</a:t>
            </a:r>
          </a:p>
        </p:txBody>
      </p:sp>
      <mc:AlternateContent xmlns:mc="http://schemas.openxmlformats.org/markup-compatibility/2006" xmlns:a14="http://schemas.microsoft.com/office/drawing/2010/main">
        <mc:Choice Requires="a14">
          <p:sp>
            <p:nvSpPr>
              <p:cNvPr id="3" name="文本框 2"/>
              <p:cNvSpPr txBox="1"/>
              <p:nvPr/>
            </p:nvSpPr>
            <p:spPr>
              <a:xfrm>
                <a:off x="455295" y="962025"/>
                <a:ext cx="10829290" cy="742315"/>
              </a:xfrm>
              <a:prstGeom prst="rect">
                <a:avLst/>
              </a:prstGeom>
              <a:noFill/>
            </p:spPr>
            <p:txBody>
              <a:bodyPr wrap="square" rtlCol="0" anchor="t">
                <a:noAutofit/>
              </a:bodyPr>
              <a:lstStyle/>
              <a:p>
                <a:pPr marL="285750" indent="-285750">
                  <a:buFont typeface="Arial" panose="020B0604020202020204" pitchFamily="34" charset="0"/>
                  <a:buChar char="•"/>
                </a:pPr>
                <a:r>
                  <a:rPr lang="zh-CN" altLang="en-US" sz="2800"/>
                  <a:t>假设数据集为</a:t>
                </a:r>
                <a14:m>
                  <m:oMath xmlns:m="http://schemas.openxmlformats.org/officeDocument/2006/math">
                    <m:sSubSup>
                      <m:sSubSupPr>
                        <m:ctrlPr>
                          <a:rPr lang="en-US" altLang="zh-CN" sz="2800" i="1">
                            <a:latin typeface="Cambria Math" panose="02040503050406030204" pitchFamily="18" charset="0"/>
                            <a:cs typeface="Cambria Math" panose="02040503050406030204" charset="0"/>
                          </a:rPr>
                        </m:ctrlPr>
                      </m:sSubSupPr>
                      <m:e>
                        <m:r>
                          <a:rPr lang="en-US" altLang="zh-CN" sz="2800" i="1">
                            <a:latin typeface="Cambria Math" panose="02040503050406030204" charset="0"/>
                            <a:cs typeface="Cambria Math" panose="02040503050406030204" charset="0"/>
                          </a:rPr>
                          <m:t>{(</m:t>
                        </m:r>
                        <m:sSub>
                          <m:sSubPr>
                            <m:ctrlPr>
                              <a:rPr lang="en-US" altLang="zh-CN" sz="2800" i="1">
                                <a:latin typeface="Cambria Math" panose="02040503050406030204" pitchFamily="18" charset="0"/>
                                <a:cs typeface="Cambria Math" panose="02040503050406030204" charset="0"/>
                              </a:rPr>
                            </m:ctrlPr>
                          </m:sSubPr>
                          <m:e>
                            <m:r>
                              <a:rPr lang="en-US" altLang="zh-CN" sz="2800" i="1">
                                <a:latin typeface="Cambria Math" panose="02040503050406030204" charset="0"/>
                                <a:cs typeface="Cambria Math" panose="02040503050406030204" charset="0"/>
                              </a:rPr>
                              <m:t>𝑥</m:t>
                            </m:r>
                          </m:e>
                          <m:sub>
                            <m:r>
                              <a:rPr lang="en-US" altLang="zh-CN" sz="2800" i="1">
                                <a:latin typeface="Cambria Math" panose="02040503050406030204" charset="0"/>
                                <a:cs typeface="Cambria Math" panose="02040503050406030204" charset="0"/>
                              </a:rPr>
                              <m:t>𝑖</m:t>
                            </m:r>
                          </m:sub>
                        </m:sSub>
                        <m:r>
                          <a:rPr lang="en-US" altLang="zh-CN" sz="2800" i="1">
                            <a:latin typeface="Cambria Math" panose="02040503050406030204" charset="0"/>
                            <a:cs typeface="Cambria Math" panose="02040503050406030204" charset="0"/>
                          </a:rPr>
                          <m:t>,</m:t>
                        </m:r>
                        <m:sSub>
                          <m:sSubPr>
                            <m:ctrlPr>
                              <a:rPr lang="en-US" altLang="zh-CN" sz="2800" i="1">
                                <a:latin typeface="Cambria Math" panose="02040503050406030204" pitchFamily="18" charset="0"/>
                                <a:cs typeface="Cambria Math" panose="02040503050406030204" charset="0"/>
                              </a:rPr>
                            </m:ctrlPr>
                          </m:sSubPr>
                          <m:e>
                            <m:r>
                              <a:rPr lang="en-US" altLang="zh-CN" sz="2800" i="1">
                                <a:latin typeface="Cambria Math" panose="02040503050406030204" charset="0"/>
                                <a:cs typeface="Cambria Math" panose="02040503050406030204" charset="0"/>
                              </a:rPr>
                              <m:t>𝑦</m:t>
                            </m:r>
                          </m:e>
                          <m:sub>
                            <m:r>
                              <a:rPr lang="en-US" sz="2800" i="1">
                                <a:latin typeface="Cambria Math" panose="02040503050406030204" charset="0"/>
                              </a:rPr>
                              <m:t>𝑖</m:t>
                            </m:r>
                          </m:sub>
                        </m:sSub>
                        <m:r>
                          <a:rPr lang="en-US" altLang="zh-CN" sz="2800" i="1">
                            <a:latin typeface="Cambria Math" panose="02040503050406030204" charset="0"/>
                            <a:cs typeface="Cambria Math" panose="02040503050406030204" charset="0"/>
                          </a:rPr>
                          <m:t>)}</m:t>
                        </m:r>
                      </m:e>
                      <m:sub>
                        <m:r>
                          <a:rPr lang="en-US" altLang="zh-CN" sz="2800" i="1">
                            <a:latin typeface="Cambria Math" panose="02040503050406030204" charset="0"/>
                            <a:cs typeface="Cambria Math" panose="02040503050406030204" charset="0"/>
                          </a:rPr>
                          <m:t>𝑖</m:t>
                        </m:r>
                        <m:r>
                          <a:rPr lang="en-US" altLang="zh-CN" sz="2800" i="1">
                            <a:latin typeface="Cambria Math" panose="02040503050406030204" charset="0"/>
                            <a:cs typeface="Cambria Math" panose="02040503050406030204" charset="0"/>
                          </a:rPr>
                          <m:t>=1</m:t>
                        </m:r>
                      </m:sub>
                      <m:sup>
                        <m:r>
                          <a:rPr lang="en-US" altLang="zh-CN" sz="2800" i="1">
                            <a:latin typeface="Cambria Math" panose="02040503050406030204" charset="0"/>
                            <a:cs typeface="Cambria Math" panose="02040503050406030204" charset="0"/>
                          </a:rPr>
                          <m:t>𝑛</m:t>
                        </m:r>
                      </m:sup>
                    </m:sSubSup>
                  </m:oMath>
                </a14:m>
                <a:r>
                  <a:rPr lang="zh-CN" altLang="en-US" sz="2800"/>
                  <a:t>，考虑一个只有一层隐藏层的神经网络，即两层神经网络，</a:t>
                </a:r>
              </a:p>
            </p:txBody>
          </p:sp>
        </mc:Choice>
        <mc:Fallback xmlns="">
          <p:sp>
            <p:nvSpPr>
              <p:cNvPr id="3" name="文本框 2"/>
              <p:cNvSpPr txBox="1">
                <a:spLocks noRot="1" noChangeAspect="1" noMove="1" noResize="1" noEditPoints="1" noAdjustHandles="1" noChangeArrowheads="1" noChangeShapeType="1" noTextEdit="1"/>
              </p:cNvSpPr>
              <p:nvPr/>
            </p:nvSpPr>
            <p:spPr>
              <a:xfrm>
                <a:off x="455295" y="962025"/>
                <a:ext cx="10829290" cy="742315"/>
              </a:xfrm>
              <a:prstGeom prst="rect">
                <a:avLst/>
              </a:prstGeom>
              <a:blipFill rotWithShape="1">
                <a:blip r:embed="rId5"/>
                <a:stretch>
                  <a:fillRect b="-21642"/>
                </a:stretch>
              </a:blipFill>
            </p:spPr>
            <p:txBody>
              <a:bodyPr/>
              <a:lstStyle/>
              <a:p>
                <a:r>
                  <a:rPr lang="zh-CN" altLang="en-US">
                    <a:noFill/>
                  </a:rPr>
                  <a:t> </a:t>
                </a:r>
              </a:p>
            </p:txBody>
          </p:sp>
        </mc:Fallback>
      </mc:AlternateContent>
      <p:pic>
        <p:nvPicPr>
          <p:cNvPr id="5" name="图片 4"/>
          <p:cNvPicPr>
            <a:picLocks noChangeAspect="1"/>
          </p:cNvPicPr>
          <p:nvPr>
            <p:custDataLst>
              <p:tags r:id="rId2"/>
            </p:custDataLst>
          </p:nvPr>
        </p:nvPicPr>
        <p:blipFill>
          <a:blip r:embed="rId6">
            <a:clrChange>
              <a:clrFrom>
                <a:srgbClr val="FFFFFF">
                  <a:alpha val="100000"/>
                </a:srgbClr>
              </a:clrFrom>
              <a:clrTo>
                <a:srgbClr val="FFFFFF">
                  <a:alpha val="100000"/>
                  <a:alpha val="0"/>
                </a:srgbClr>
              </a:clrTo>
            </a:clrChange>
          </a:blip>
          <a:stretch>
            <a:fillRect/>
          </a:stretch>
        </p:blipFill>
        <p:spPr>
          <a:xfrm>
            <a:off x="3398781" y="1793227"/>
            <a:ext cx="4942717" cy="1258225"/>
          </a:xfrm>
          <a:prstGeom prst="rect">
            <a:avLst/>
          </a:prstGeom>
        </p:spPr>
      </p:pic>
      <p:pic>
        <p:nvPicPr>
          <p:cNvPr id="6" name="图片 5"/>
          <p:cNvPicPr>
            <a:picLocks noChangeAspect="1"/>
          </p:cNvPicPr>
          <p:nvPr>
            <p:custDataLst>
              <p:tags r:id="rId3"/>
            </p:custDataLst>
          </p:nvPr>
        </p:nvPicPr>
        <p:blipFill>
          <a:blip r:embed="rId7">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rcRect b="15153"/>
          <a:stretch>
            <a:fillRect/>
          </a:stretch>
        </p:blipFill>
        <p:spPr>
          <a:xfrm>
            <a:off x="2999740" y="3164205"/>
            <a:ext cx="4977130" cy="315658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261100" y="2733040"/>
            <a:ext cx="5648325" cy="2070735"/>
          </a:xfrm>
        </p:spPr>
        <p:txBody>
          <a:bodyPr/>
          <a:lstStyle/>
          <a:p>
            <a:r>
              <a:rPr lang="zh-CN" altLang="en-US"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向后传播</a:t>
            </a:r>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05</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 name="图片占位符 10" descr="图片包含 树, 户外, 标牌, 街道&#10;&#10;自动生成的说明"/>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21684" r="21684"/>
          <a:stretch>
            <a:fillRect/>
          </a:stretch>
        </p:blip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向后传播方法：两层神经网络</a:t>
            </a:r>
          </a:p>
        </p:txBody>
      </p:sp>
      <p:pic>
        <p:nvPicPr>
          <p:cNvPr id="5" name="图片 4"/>
          <p:cNvPicPr>
            <a:picLocks noChangeAspect="1"/>
          </p:cNvPicPr>
          <p:nvPr>
            <p:custDataLst>
              <p:tags r:id="rId2"/>
            </p:custDataLst>
          </p:nvPr>
        </p:nvPicPr>
        <p:blipFill>
          <a:blip r:embed="rId9">
            <a:clrChange>
              <a:clrFrom>
                <a:srgbClr val="FFFFFF">
                  <a:alpha val="100000"/>
                </a:srgbClr>
              </a:clrFrom>
              <a:clrTo>
                <a:srgbClr val="FFFFFF">
                  <a:alpha val="100000"/>
                  <a:alpha val="0"/>
                </a:srgbClr>
              </a:clrTo>
            </a:clrChange>
          </a:blip>
          <a:stretch>
            <a:fillRect/>
          </a:stretch>
        </p:blipFill>
        <p:spPr>
          <a:xfrm>
            <a:off x="965200" y="1392555"/>
            <a:ext cx="3148965" cy="801370"/>
          </a:xfrm>
          <a:prstGeom prst="rect">
            <a:avLst/>
          </a:prstGeom>
        </p:spPr>
      </p:pic>
      <p:sp>
        <p:nvSpPr>
          <p:cNvPr id="3" name="文本框 2"/>
          <p:cNvSpPr txBox="1"/>
          <p:nvPr/>
        </p:nvSpPr>
        <p:spPr>
          <a:xfrm>
            <a:off x="503555" y="924560"/>
            <a:ext cx="3666490" cy="460375"/>
          </a:xfrm>
          <a:prstGeom prst="rect">
            <a:avLst/>
          </a:prstGeom>
          <a:noFill/>
        </p:spPr>
        <p:txBody>
          <a:bodyPr wrap="square" rtlCol="0">
            <a:spAutoFit/>
          </a:bodyPr>
          <a:lstStyle/>
          <a:p>
            <a:pPr marL="285750" indent="-285750">
              <a:buFont typeface="Arial" panose="020B0604020202020204" pitchFamily="34" charset="0"/>
              <a:buChar char="•"/>
            </a:pPr>
            <a:r>
              <a:rPr lang="zh-CN" altLang="en-US" sz="2400"/>
              <a:t>两层神经网络：</a:t>
            </a:r>
          </a:p>
        </p:txBody>
      </p:sp>
      <p:sp>
        <p:nvSpPr>
          <p:cNvPr id="4" name="文本框 3"/>
          <p:cNvSpPr txBox="1"/>
          <p:nvPr/>
        </p:nvSpPr>
        <p:spPr>
          <a:xfrm>
            <a:off x="503555" y="2156460"/>
            <a:ext cx="3666490" cy="460375"/>
          </a:xfrm>
          <a:prstGeom prst="rect">
            <a:avLst/>
          </a:prstGeom>
          <a:noFill/>
        </p:spPr>
        <p:txBody>
          <a:bodyPr wrap="square" rtlCol="0">
            <a:spAutoFit/>
          </a:bodyPr>
          <a:lstStyle/>
          <a:p>
            <a:pPr marL="285750" indent="-285750">
              <a:buFont typeface="Arial" panose="020B0604020202020204" pitchFamily="34" charset="0"/>
              <a:buChar char="•"/>
            </a:pPr>
            <a:r>
              <a:rPr lang="zh-CN" altLang="en-US" sz="2400"/>
              <a:t>简记为：</a:t>
            </a:r>
          </a:p>
        </p:txBody>
      </p:sp>
      <p:pic>
        <p:nvPicPr>
          <p:cNvPr id="6" name="图片 5"/>
          <p:cNvPicPr>
            <a:picLocks noChangeAspect="1"/>
          </p:cNvPicPr>
          <p:nvPr>
            <p:custDataLst>
              <p:tags r:id="rId3"/>
            </p:custDataLst>
          </p:nvPr>
        </p:nvPicPr>
        <p:blipFill>
          <a:blip r:embed="rId10">
            <a:clrChange>
              <a:clrFrom>
                <a:srgbClr val="FFFFFF">
                  <a:alpha val="100000"/>
                </a:srgbClr>
              </a:clrFrom>
              <a:clrTo>
                <a:srgbClr val="FFFFFF">
                  <a:alpha val="100000"/>
                  <a:alpha val="0"/>
                </a:srgbClr>
              </a:clrTo>
            </a:clrChange>
          </a:blip>
          <a:stretch>
            <a:fillRect/>
          </a:stretch>
        </p:blipFill>
        <p:spPr>
          <a:xfrm>
            <a:off x="636011" y="2745535"/>
            <a:ext cx="2290400" cy="687120"/>
          </a:xfrm>
          <a:prstGeom prst="rect">
            <a:avLst/>
          </a:prstGeom>
        </p:spPr>
      </p:pic>
      <p:sp>
        <p:nvSpPr>
          <p:cNvPr id="7" name="文本框 6"/>
          <p:cNvSpPr txBox="1"/>
          <p:nvPr/>
        </p:nvSpPr>
        <p:spPr>
          <a:xfrm>
            <a:off x="503555" y="3429000"/>
            <a:ext cx="3666490" cy="460375"/>
          </a:xfrm>
          <a:prstGeom prst="rect">
            <a:avLst/>
          </a:prstGeom>
          <a:noFill/>
        </p:spPr>
        <p:txBody>
          <a:bodyPr wrap="square" rtlCol="0">
            <a:spAutoFit/>
          </a:bodyPr>
          <a:lstStyle/>
          <a:p>
            <a:pPr marL="285750" indent="-285750">
              <a:buFont typeface="Arial" panose="020B0604020202020204" pitchFamily="34" charset="0"/>
              <a:buChar char="•"/>
            </a:pPr>
            <a:r>
              <a:rPr lang="zh-CN" altLang="en-US" sz="2400"/>
              <a:t>均方差损失函数：</a:t>
            </a:r>
          </a:p>
        </p:txBody>
      </p:sp>
      <p:pic>
        <p:nvPicPr>
          <p:cNvPr id="8" name="图片 7"/>
          <p:cNvPicPr>
            <a:picLocks noChangeAspect="1"/>
          </p:cNvPicPr>
          <p:nvPr>
            <p:custDataLst>
              <p:tags r:id="rId4"/>
            </p:custDataLst>
          </p:nvPr>
        </p:nvPicPr>
        <p:blipFill>
          <a:blip r:embed="rId11">
            <a:clrChange>
              <a:clrFrom>
                <a:srgbClr val="FFFFFF">
                  <a:alpha val="100000"/>
                </a:srgbClr>
              </a:clrFrom>
              <a:clrTo>
                <a:srgbClr val="FFFFFF">
                  <a:alpha val="100000"/>
                  <a:alpha val="0"/>
                </a:srgbClr>
              </a:clrTo>
            </a:clrChange>
          </a:blip>
          <a:stretch>
            <a:fillRect/>
          </a:stretch>
        </p:blipFill>
        <p:spPr>
          <a:xfrm>
            <a:off x="442478" y="4022234"/>
            <a:ext cx="3788535" cy="905580"/>
          </a:xfrm>
          <a:prstGeom prst="rect">
            <a:avLst/>
          </a:prstGeom>
        </p:spPr>
      </p:pic>
      <mc:AlternateContent xmlns:mc="http://schemas.openxmlformats.org/markup-compatibility/2006" xmlns:a14="http://schemas.microsoft.com/office/drawing/2010/main">
        <mc:Choice Requires="a14">
          <p:sp>
            <p:nvSpPr>
              <p:cNvPr id="10" name="文本框 9"/>
              <p:cNvSpPr txBox="1"/>
              <p:nvPr/>
            </p:nvSpPr>
            <p:spPr>
              <a:xfrm>
                <a:off x="5725795" y="924560"/>
                <a:ext cx="3666490" cy="504825"/>
              </a:xfrm>
              <a:prstGeom prst="rect">
                <a:avLst/>
              </a:prstGeom>
              <a:noFill/>
            </p:spPr>
            <p:txBody>
              <a:bodyPr wrap="square" rtlCol="0">
                <a:spAutoFit/>
              </a:bodyPr>
              <a:lstStyle/>
              <a:p>
                <a:pPr marL="285750" indent="-285750">
                  <a:buFont typeface="Arial" panose="020B0604020202020204" pitchFamily="34" charset="0"/>
                  <a:buChar char="•"/>
                </a:pPr>
                <a:r>
                  <a:rPr lang="zh-CN" altLang="en-US" sz="2400"/>
                  <a:t>对</a:t>
                </a:r>
                <a14:m>
                  <m:oMath xmlns:m="http://schemas.openxmlformats.org/officeDocument/2006/math">
                    <m:sSub>
                      <m:sSubPr>
                        <m:ctrlPr>
                          <a:rPr lang="en-US" altLang="zh-CN" sz="2400" i="1">
                            <a:latin typeface="Cambria Math" panose="02040503050406030204" pitchFamily="18" charset="0"/>
                            <a:cs typeface="Cambria Math" panose="02040503050406030204" charset="0"/>
                          </a:rPr>
                        </m:ctrlPr>
                      </m:sSubPr>
                      <m:e>
                        <m:r>
                          <a:rPr lang="en-US" altLang="zh-CN" sz="2400" i="1">
                            <a:latin typeface="Cambria Math" panose="02040503050406030204" charset="0"/>
                            <a:cs typeface="Cambria Math" panose="02040503050406030204" charset="0"/>
                          </a:rPr>
                          <m:t>𝑤</m:t>
                        </m:r>
                      </m:e>
                      <m:sub>
                        <m:r>
                          <a:rPr lang="en-US" altLang="zh-CN" sz="2400" i="1">
                            <a:latin typeface="Cambria Math" panose="02040503050406030204" charset="0"/>
                            <a:cs typeface="Cambria Math" panose="02040503050406030204" charset="0"/>
                          </a:rPr>
                          <m:t>𝑗</m:t>
                        </m:r>
                      </m:sub>
                    </m:sSub>
                  </m:oMath>
                </a14:m>
                <a:r>
                  <a:rPr lang="zh-CN" altLang="en-US" sz="2400">
                    <a:latin typeface="Cambria Math" panose="02040503050406030204" charset="0"/>
                    <a:cs typeface="Cambria Math" panose="02040503050406030204" charset="0"/>
                  </a:rPr>
                  <a:t>求梯度</a:t>
                </a:r>
                <a:r>
                  <a:rPr lang="zh-CN" altLang="en-US" sz="2400"/>
                  <a:t>：</a:t>
                </a:r>
              </a:p>
            </p:txBody>
          </p:sp>
        </mc:Choice>
        <mc:Fallback xmlns="">
          <p:sp>
            <p:nvSpPr>
              <p:cNvPr id="10" name="文本框 9"/>
              <p:cNvSpPr txBox="1">
                <a:spLocks noRot="1" noChangeAspect="1" noMove="1" noResize="1" noEditPoints="1" noAdjustHandles="1" noChangeArrowheads="1" noChangeShapeType="1" noTextEdit="1"/>
              </p:cNvSpPr>
              <p:nvPr/>
            </p:nvSpPr>
            <p:spPr>
              <a:xfrm>
                <a:off x="5725795" y="924560"/>
                <a:ext cx="3666490" cy="504825"/>
              </a:xfrm>
              <a:prstGeom prst="rect">
                <a:avLst/>
              </a:prstGeom>
              <a:blipFill rotWithShape="1">
                <a:blip r:embed="rId12"/>
                <a:stretch>
                  <a:fillRect/>
                </a:stretch>
              </a:blipFill>
            </p:spPr>
            <p:txBody>
              <a:bodyPr/>
              <a:lstStyle/>
              <a:p>
                <a:r>
                  <a:rPr lang="zh-CN" altLang="en-US">
                    <a:noFill/>
                  </a:rPr>
                  <a:t> </a:t>
                </a:r>
              </a:p>
            </p:txBody>
          </p:sp>
        </mc:Fallback>
      </mc:AlternateContent>
      <p:pic>
        <p:nvPicPr>
          <p:cNvPr id="12" name="图片 11"/>
          <p:cNvPicPr>
            <a:picLocks noChangeAspect="1"/>
          </p:cNvPicPr>
          <p:nvPr>
            <p:custDataLst>
              <p:tags r:id="rId5"/>
            </p:custDataLst>
          </p:nvPr>
        </p:nvPicPr>
        <p:blipFill>
          <a:blip r:embed="rId13">
            <a:clrChange>
              <a:clrFrom>
                <a:srgbClr val="FFFFFF">
                  <a:alpha val="100000"/>
                </a:srgbClr>
              </a:clrFrom>
              <a:clrTo>
                <a:srgbClr val="FFFFFF">
                  <a:alpha val="100000"/>
                  <a:alpha val="0"/>
                </a:srgbClr>
              </a:clrTo>
            </a:clrChange>
          </a:blip>
          <a:stretch>
            <a:fillRect/>
          </a:stretch>
        </p:blipFill>
        <p:spPr>
          <a:xfrm>
            <a:off x="636033" y="5476081"/>
            <a:ext cx="3977546" cy="905580"/>
          </a:xfrm>
          <a:prstGeom prst="rect">
            <a:avLst/>
          </a:prstGeom>
        </p:spPr>
      </p:pic>
      <p:pic>
        <p:nvPicPr>
          <p:cNvPr id="13" name="图片 12"/>
          <p:cNvPicPr>
            <a:picLocks noChangeAspect="1"/>
          </p:cNvPicPr>
          <p:nvPr>
            <p:custDataLst>
              <p:tags r:id="rId6"/>
            </p:custDataLst>
          </p:nvPr>
        </p:nvPicPr>
        <p:blipFill>
          <a:blip r:embed="rId14">
            <a:clrChange>
              <a:clrFrom>
                <a:srgbClr val="FFFFFF">
                  <a:alpha val="100000"/>
                </a:srgbClr>
              </a:clrFrom>
              <a:clrTo>
                <a:srgbClr val="FFFFFF">
                  <a:alpha val="100000"/>
                  <a:alpha val="0"/>
                </a:srgbClr>
              </a:clrTo>
            </a:clrChange>
          </a:blip>
          <a:stretch>
            <a:fillRect/>
          </a:stretch>
        </p:blipFill>
        <p:spPr>
          <a:xfrm>
            <a:off x="5873437" y="1384959"/>
            <a:ext cx="5731638" cy="4373027"/>
          </a:xfrm>
          <a:prstGeom prst="rect">
            <a:avLst/>
          </a:prstGeom>
        </p:spPr>
      </p:pic>
      <mc:AlternateContent xmlns:mc="http://schemas.openxmlformats.org/markup-compatibility/2006" xmlns:a14="http://schemas.microsoft.com/office/drawing/2010/main">
        <mc:Choice Requires="a14">
          <p:sp>
            <p:nvSpPr>
              <p:cNvPr id="14" name="文本框 13"/>
              <p:cNvSpPr txBox="1"/>
              <p:nvPr/>
            </p:nvSpPr>
            <p:spPr>
              <a:xfrm>
                <a:off x="503555" y="4927600"/>
                <a:ext cx="3666490" cy="504825"/>
              </a:xfrm>
              <a:prstGeom prst="rect">
                <a:avLst/>
              </a:prstGeom>
              <a:noFill/>
            </p:spPr>
            <p:txBody>
              <a:bodyPr wrap="square" rtlCol="0">
                <a:spAutoFit/>
              </a:bodyPr>
              <a:lstStyle/>
              <a:p>
                <a:pPr marL="285750" indent="-285750">
                  <a:buFont typeface="Arial" panose="020B0604020202020204" pitchFamily="34" charset="0"/>
                  <a:buChar char="•"/>
                </a:pPr>
                <a:r>
                  <a:rPr lang="zh-CN" altLang="en-US" sz="2400" dirty="0"/>
                  <a:t>对</a:t>
                </a:r>
                <a14:m>
                  <m:oMath xmlns:m="http://schemas.openxmlformats.org/officeDocument/2006/math">
                    <m:sSub>
                      <m:sSubPr>
                        <m:ctrlPr>
                          <a:rPr lang="en-US" altLang="zh-CN" sz="2400" i="1">
                            <a:latin typeface="Cambria Math" panose="02040503050406030204" pitchFamily="18" charset="0"/>
                            <a:cs typeface="Cambria Math" panose="02040503050406030204" charset="0"/>
                          </a:rPr>
                        </m:ctrlPr>
                      </m:sSubPr>
                      <m:e>
                        <m:r>
                          <a:rPr lang="en-US" altLang="zh-CN" sz="2400" b="0" i="1" smtClean="0">
                            <a:latin typeface="Cambria Math" panose="02040503050406030204" pitchFamily="18" charset="0"/>
                            <a:cs typeface="Cambria Math" panose="02040503050406030204" charset="0"/>
                          </a:rPr>
                          <m:t>𝑎</m:t>
                        </m:r>
                      </m:e>
                      <m:sub>
                        <m:r>
                          <a:rPr lang="en-US" altLang="zh-CN" sz="2400" i="1">
                            <a:latin typeface="Cambria Math" panose="02040503050406030204" charset="0"/>
                            <a:cs typeface="Cambria Math" panose="02040503050406030204" charset="0"/>
                          </a:rPr>
                          <m:t>𝑗</m:t>
                        </m:r>
                      </m:sub>
                    </m:sSub>
                  </m:oMath>
                </a14:m>
                <a:r>
                  <a:rPr lang="zh-CN" altLang="en-US" sz="2400" dirty="0">
                    <a:latin typeface="Cambria Math" panose="02040503050406030204" charset="0"/>
                    <a:cs typeface="Cambria Math" panose="02040503050406030204" charset="0"/>
                  </a:rPr>
                  <a:t>求梯度</a:t>
                </a:r>
                <a:r>
                  <a:rPr lang="zh-CN" altLang="en-US" sz="2400" dirty="0"/>
                  <a:t>：</a:t>
                </a:r>
              </a:p>
            </p:txBody>
          </p:sp>
        </mc:Choice>
        <mc:Fallback xmlns="">
          <p:sp>
            <p:nvSpPr>
              <p:cNvPr id="14" name="文本框 13"/>
              <p:cNvSpPr txBox="1">
                <a:spLocks noRot="1" noChangeAspect="1" noMove="1" noResize="1" noEditPoints="1" noAdjustHandles="1" noChangeArrowheads="1" noChangeShapeType="1" noTextEdit="1"/>
              </p:cNvSpPr>
              <p:nvPr/>
            </p:nvSpPr>
            <p:spPr>
              <a:xfrm>
                <a:off x="503555" y="4927600"/>
                <a:ext cx="3666490" cy="504825"/>
              </a:xfrm>
              <a:prstGeom prst="rect">
                <a:avLst/>
              </a:prstGeom>
              <a:blipFill>
                <a:blip r:embed="rId15"/>
                <a:stretch>
                  <a:fillRect l="-2329" t="-9639" b="-18072"/>
                </a:stretch>
              </a:blipFill>
            </p:spPr>
            <p:txBody>
              <a:bodyPr/>
              <a:lstStyle/>
              <a:p>
                <a:r>
                  <a:rPr lang="zh-CN" altLang="en-US">
                    <a:noFill/>
                  </a:rPr>
                  <a:t> </a:t>
                </a:r>
              </a:p>
            </p:txBody>
          </p:sp>
        </mc:Fallback>
      </mc:AlternateContent>
      <p:pic>
        <p:nvPicPr>
          <p:cNvPr id="15" name="图片 14"/>
          <p:cNvPicPr>
            <a:picLocks noChangeAspect="1"/>
          </p:cNvPicPr>
          <p:nvPr>
            <p:custDataLst>
              <p:tags r:id="rId7"/>
            </p:custDataLst>
          </p:nvPr>
        </p:nvPicPr>
        <p:blipFill>
          <a:blip r:embed="rId16">
            <a:clrChange>
              <a:clrFrom>
                <a:srgbClr val="FFFFFF">
                  <a:alpha val="100000"/>
                </a:srgbClr>
              </a:clrFrom>
              <a:clrTo>
                <a:srgbClr val="FFFFFF">
                  <a:alpha val="100000"/>
                  <a:alpha val="0"/>
                </a:srgbClr>
              </a:clrTo>
            </a:clrChange>
          </a:blip>
          <a:stretch>
            <a:fillRect/>
          </a:stretch>
        </p:blipFill>
        <p:spPr>
          <a:xfrm>
            <a:off x="4497705" y="5617845"/>
            <a:ext cx="7440295" cy="62293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261100" y="2733040"/>
            <a:ext cx="5648325" cy="2070735"/>
          </a:xfrm>
        </p:spPr>
        <p:txBody>
          <a:bodyPr/>
          <a:lstStyle/>
          <a:p>
            <a:r>
              <a:rPr lang="zh-CN" altLang="en-US"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神经网络简介</a:t>
            </a:r>
            <a:endParaRPr lang="zh-CN" altLang="en-US" dirty="0"/>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01</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 name="图片占位符 10" descr="图片包含 树, 户外, 标牌, 街道&#10;&#10;自动生成的说明"/>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21684" r="21684"/>
          <a:stretch>
            <a:fillRect/>
          </a:stretch>
        </p:blip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向后传播：矩阵形式</a:t>
            </a:r>
          </a:p>
        </p:txBody>
      </p:sp>
      <p:pic>
        <p:nvPicPr>
          <p:cNvPr id="7" name="图片 6"/>
          <p:cNvPicPr>
            <a:picLocks noChangeAspect="1"/>
          </p:cNvPicPr>
          <p:nvPr>
            <p:custDataLst>
              <p:tags r:id="rId2"/>
            </p:custDataLst>
          </p:nvPr>
        </p:nvPicPr>
        <p:blipFill>
          <a:blip r:embed="rId4">
            <a:clrChange>
              <a:clrFrom>
                <a:srgbClr val="FFFFFF">
                  <a:alpha val="100000"/>
                </a:srgbClr>
              </a:clrFrom>
              <a:clrTo>
                <a:srgbClr val="FFFFFF">
                  <a:alpha val="100000"/>
                  <a:alpha val="0"/>
                </a:srgbClr>
              </a:clrTo>
            </a:clrChange>
          </a:blip>
          <a:stretch>
            <a:fillRect/>
          </a:stretch>
        </p:blipFill>
        <p:spPr>
          <a:xfrm>
            <a:off x="376041" y="1129109"/>
            <a:ext cx="11440868" cy="441339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261100" y="2733040"/>
            <a:ext cx="5648325" cy="2070735"/>
          </a:xfrm>
        </p:spPr>
        <p:txBody>
          <a:bodyPr/>
          <a:lstStyle/>
          <a:p>
            <a:r>
              <a:rPr lang="zh-CN" altLang="en-US"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机器学习的基本概念</a:t>
            </a:r>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06</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descr="图片包含 天空, 户外, 树, 草&#10;&#10;描述已自动生成"/>
          <p:cNvPicPr>
            <a:picLocks noChangeAspect="1"/>
          </p:cNvPicPr>
          <p:nvPr>
            <p:custDataLst>
              <p:tags r:id="rId1"/>
            </p:custDataLst>
          </p:nvPr>
        </p:nvPicPr>
        <p:blipFill rotWithShape="1">
          <a:blip r:embed="rId3" cstate="print">
            <a:alphaModFix amt="85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12868" r="51672" b="12127"/>
          <a:stretch>
            <a:fillRect/>
          </a:stretch>
        </p:blipFill>
        <p:spPr>
          <a:xfrm>
            <a:off x="0" y="0"/>
            <a:ext cx="5892165" cy="68580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custDataLst>
              <p:tags r:id="rId2"/>
            </p:custDataLst>
          </p:nvPr>
        </p:nvSpPr>
        <p:spPr>
          <a:xfrm>
            <a:off x="2367286" y="894666"/>
            <a:ext cx="7457427" cy="676274"/>
          </a:xfrm>
          <a:prstGeom prst="rect">
            <a:avLst/>
          </a:prstGeom>
          <a:noFill/>
        </p:spPr>
        <p:txBody>
          <a:bodyPr wrap="square" lIns="63500" tIns="25400" rIns="63500" bIns="25400" rtlCol="0" anchor="b" anchorCtr="0">
            <a:normAutofit/>
          </a:bodyPr>
          <a:lstStyle/>
          <a:p>
            <a:pPr marL="0" indent="0" algn="ctr">
              <a:lnSpc>
                <a:spcPct val="100000"/>
              </a:lnSpc>
              <a:spcBef>
                <a:spcPts val="0"/>
              </a:spcBef>
              <a:spcAft>
                <a:spcPts val="0"/>
              </a:spcAft>
              <a:buSzPct val="100000"/>
              <a:buNone/>
            </a:pPr>
            <a:r>
              <a:rPr lang="zh-CN" altLang="en-US" sz="3600" b="1" spc="200" dirty="0">
                <a:solidFill>
                  <a:schemeClr val="accent1"/>
                </a:solidFill>
                <a:uFillTx/>
                <a:latin typeface="微软雅黑" panose="020B0503020204020204" charset="-122"/>
                <a:ea typeface="微软雅黑" panose="020B0503020204020204" charset="-122"/>
                <a:sym typeface="+mn-ea"/>
              </a:rPr>
              <a:t>基本概念</a:t>
            </a:r>
          </a:p>
        </p:txBody>
      </p:sp>
      <p:sp>
        <p:nvSpPr>
          <p:cNvPr id="15" name="Title 6"/>
          <p:cNvSpPr txBox="1"/>
          <p:nvPr>
            <p:custDataLst>
              <p:tags r:id="rId3"/>
            </p:custDataLst>
          </p:nvPr>
        </p:nvSpPr>
        <p:spPr>
          <a:xfrm>
            <a:off x="1466215" y="1854835"/>
            <a:ext cx="10200640" cy="4118610"/>
          </a:xfrm>
          <a:prstGeom prst="rect">
            <a:avLst/>
          </a:prstGeom>
          <a:noFill/>
          <a:ln w="3175">
            <a:noFill/>
            <a:prstDash val="dash"/>
          </a:ln>
        </p:spPr>
        <p:txBody>
          <a:bodyPr wrap="square" lIns="63500" tIns="25400" rIns="63500" bIns="254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42900" lvl="0" indent="-342900" algn="l" fontAlgn="ctr">
              <a:lnSpc>
                <a:spcPct val="100000"/>
              </a:lnSpc>
              <a:spcBef>
                <a:spcPts val="0"/>
              </a:spcBef>
              <a:spcAft>
                <a:spcPts val="800"/>
              </a:spcAft>
              <a:buSzPct val="100000"/>
              <a:buFont typeface="Arial" panose="020B0604020202020204" pitchFamily="34" charset="0"/>
              <a:buChar char="•"/>
            </a:pPr>
            <a:r>
              <a:rPr lang="en-US" altLang="zh-CN" sz="3200" spc="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Machine learning consists of three major components:</a:t>
            </a:r>
          </a:p>
          <a:p>
            <a:pPr marL="914400" lvl="2" indent="-400050" algn="l" fontAlgn="ctr">
              <a:lnSpc>
                <a:spcPct val="100000"/>
              </a:lnSpc>
              <a:spcBef>
                <a:spcPts val="0"/>
              </a:spcBef>
              <a:spcAft>
                <a:spcPts val="800"/>
              </a:spcAft>
              <a:buSzPct val="100000"/>
              <a:buFont typeface="Arial" panose="020B0604020202020204" pitchFamily="34" charset="0"/>
              <a:buChar char="•"/>
            </a:pPr>
            <a:r>
              <a:rPr lang="en-US" altLang="zh-CN" spc="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supervised learning, learning with labels</a:t>
            </a:r>
          </a:p>
          <a:p>
            <a:pPr marL="914400" lvl="2" indent="-400050" algn="l" fontAlgn="ctr">
              <a:lnSpc>
                <a:spcPct val="100000"/>
              </a:lnSpc>
              <a:spcBef>
                <a:spcPts val="0"/>
              </a:spcBef>
              <a:spcAft>
                <a:spcPts val="800"/>
              </a:spcAft>
              <a:buSzPct val="100000"/>
              <a:buFont typeface="Arial" panose="020B0604020202020204" pitchFamily="34" charset="0"/>
              <a:buChar char="•"/>
            </a:pPr>
            <a:r>
              <a:rPr lang="en-US" altLang="zh-CN" spc="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unsupervised learning (clustering, dimension reduction, generative models and density estimation)</a:t>
            </a:r>
          </a:p>
          <a:p>
            <a:pPr marL="914400" lvl="2" indent="-400050" algn="l" fontAlgn="ctr">
              <a:lnSpc>
                <a:spcPct val="100000"/>
              </a:lnSpc>
              <a:spcBef>
                <a:spcPts val="0"/>
              </a:spcBef>
              <a:spcAft>
                <a:spcPts val="800"/>
              </a:spcAft>
              <a:buSzPct val="100000"/>
              <a:buFont typeface="Arial" panose="020B0604020202020204" pitchFamily="34" charset="0"/>
              <a:buChar char="•"/>
            </a:pPr>
            <a:r>
              <a:rPr lang="en-US" altLang="zh-CN" spc="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reinforcement learning, learning to make optimal decisions in a dynamical system</a:t>
            </a:r>
          </a:p>
          <a:p>
            <a:pPr marL="342900" lvl="0" indent="-342900" algn="l" fontAlgn="ctr">
              <a:lnSpc>
                <a:spcPct val="100000"/>
              </a:lnSpc>
              <a:spcBef>
                <a:spcPts val="0"/>
              </a:spcBef>
              <a:spcAft>
                <a:spcPts val="800"/>
              </a:spcAft>
              <a:buSzPct val="100000"/>
              <a:buFont typeface="Arial" panose="020B0604020202020204" pitchFamily="34" charset="0"/>
              <a:buChar char="•"/>
            </a:pPr>
            <a:r>
              <a:rPr lang="en-US" altLang="zh-CN" sz="3200" spc="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In this course, we focus on the supervised learning.</a:t>
            </a:r>
          </a:p>
        </p:txBody>
      </p:sp>
      <p:sp>
        <p:nvSpPr>
          <p:cNvPr id="11" name="矩形 0"/>
          <p:cNvSpPr/>
          <p:nvPr>
            <p:custDataLst>
              <p:tags r:id="rId4"/>
            </p:custDataLst>
          </p:nvPr>
        </p:nvSpPr>
        <p:spPr>
          <a:xfrm>
            <a:off x="743223" y="604520"/>
            <a:ext cx="582173" cy="4673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grpSp>
        <p:nvGrpSpPr>
          <p:cNvPr id="16" name="组合 15"/>
          <p:cNvGrpSpPr/>
          <p:nvPr>
            <p:custDataLst>
              <p:tags r:id="rId5"/>
            </p:custDataLst>
          </p:nvPr>
        </p:nvGrpSpPr>
        <p:grpSpPr>
          <a:xfrm>
            <a:off x="11201490" y="604520"/>
            <a:ext cx="203583" cy="74612"/>
            <a:chOff x="9839643" y="910585"/>
            <a:chExt cx="203545" cy="74612"/>
          </a:xfrm>
        </p:grpSpPr>
        <p:cxnSp>
          <p:nvCxnSpPr>
            <p:cNvPr id="17" name="直接连接符 16"/>
            <p:cNvCxnSpPr/>
            <p:nvPr>
              <p:custDataLst>
                <p:tags r:id="rId8"/>
              </p:custDataLst>
            </p:nvPr>
          </p:nvCxnSpPr>
          <p:spPr>
            <a:xfrm>
              <a:off x="9839643" y="910585"/>
              <a:ext cx="203545" cy="0"/>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custDataLst>
                <p:tags r:id="rId9"/>
              </p:custDataLst>
            </p:nvPr>
          </p:nvCxnSpPr>
          <p:spPr>
            <a:xfrm>
              <a:off x="9839643" y="985197"/>
              <a:ext cx="155575" cy="0"/>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3" name="直接连接符 12"/>
          <p:cNvCxnSpPr/>
          <p:nvPr>
            <p:custDataLst>
              <p:tags r:id="rId6"/>
            </p:custDataLst>
          </p:nvPr>
        </p:nvCxnSpPr>
        <p:spPr>
          <a:xfrm rot="5400000">
            <a:off x="1162325" y="5760385"/>
            <a:ext cx="0" cy="838207"/>
          </a:xfrm>
          <a:prstGeom prst="line">
            <a:avLst/>
          </a:prstGeom>
          <a:ln w="762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custDataLst>
              <p:tags r:id="rId7"/>
            </p:custDataLst>
          </p:nvPr>
        </p:nvCxnSpPr>
        <p:spPr>
          <a:xfrm>
            <a:off x="2367286" y="1733500"/>
            <a:ext cx="7457427" cy="0"/>
          </a:xfrm>
          <a:prstGeom prst="line">
            <a:avLst/>
          </a:prstGeom>
          <a:ln>
            <a:solidFill>
              <a:schemeClr val="dk1"/>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custDataLst>
              <p:tags r:id="rId2"/>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b="1"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回归问题与分类问题</a:t>
            </a:r>
          </a:p>
        </p:txBody>
      </p:sp>
      <p:pic>
        <p:nvPicPr>
          <p:cNvPr id="4" name="图片 3"/>
          <p:cNvPicPr>
            <a:picLocks noChangeAspect="1"/>
          </p:cNvPicPr>
          <p:nvPr>
            <p:custDataLst>
              <p:tags r:id="rId3"/>
            </p:custDataLst>
          </p:nvPr>
        </p:nvPicPr>
        <p:blipFill>
          <a:blip r:embed="rId6">
            <a:clrChange>
              <a:clrFrom>
                <a:srgbClr val="FFFFFF">
                  <a:alpha val="100000"/>
                </a:srgbClr>
              </a:clrFrom>
              <a:clrTo>
                <a:srgbClr val="FFFFFF">
                  <a:alpha val="100000"/>
                  <a:alpha val="0"/>
                </a:srgbClr>
              </a:clrTo>
            </a:clrChange>
          </a:blip>
          <a:stretch>
            <a:fillRect/>
          </a:stretch>
        </p:blipFill>
        <p:spPr>
          <a:xfrm>
            <a:off x="533400" y="631190"/>
            <a:ext cx="10991850" cy="1680210"/>
          </a:xfrm>
          <a:prstGeom prst="rect">
            <a:avLst/>
          </a:prstGeom>
        </p:spPr>
      </p:pic>
      <p:pic>
        <p:nvPicPr>
          <p:cNvPr id="7" name="图片 6"/>
          <p:cNvPicPr>
            <a:picLocks noChangeAspect="1"/>
          </p:cNvPicPr>
          <p:nvPr>
            <p:custDataLst>
              <p:tags r:id="rId4"/>
            </p:custDataLst>
          </p:nvPr>
        </p:nvPicPr>
        <p:blipFill>
          <a:blip r:embed="rId7">
            <a:clrChange>
              <a:clrFrom>
                <a:srgbClr val="FFFFFF">
                  <a:alpha val="100000"/>
                </a:srgbClr>
              </a:clrFrom>
              <a:clrTo>
                <a:srgbClr val="FFFFFF">
                  <a:alpha val="100000"/>
                  <a:alpha val="0"/>
                </a:srgbClr>
              </a:clrTo>
            </a:clrChange>
          </a:blip>
          <a:stretch>
            <a:fillRect/>
          </a:stretch>
        </p:blipFill>
        <p:spPr>
          <a:xfrm>
            <a:off x="533400" y="2256790"/>
            <a:ext cx="10884535" cy="4236720"/>
          </a:xfrm>
          <a:prstGeom prst="rect">
            <a:avLst/>
          </a:prstGeom>
        </p:spPr>
      </p:pic>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261100" y="2733040"/>
            <a:ext cx="5648325" cy="2070735"/>
          </a:xfrm>
        </p:spPr>
        <p:txBody>
          <a:bodyPr/>
          <a:lstStyle/>
          <a:p>
            <a:r>
              <a:rPr lang="zh-CN" altLang="en-US"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一些常用的概念及符号</a:t>
            </a:r>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07</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descr="图片包含 天空, 户外, 树, 草&#10;&#10;描述已自动生成"/>
          <p:cNvPicPr>
            <a:picLocks noChangeAspect="1"/>
          </p:cNvPicPr>
          <p:nvPr>
            <p:custDataLst>
              <p:tags r:id="rId1"/>
            </p:custDataLst>
          </p:nvPr>
        </p:nvPicPr>
        <p:blipFill rotWithShape="1">
          <a:blip r:embed="rId3" cstate="print">
            <a:alphaModFix amt="85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12868" r="51672" b="12127"/>
          <a:stretch>
            <a:fillRect/>
          </a:stretch>
        </p:blipFill>
        <p:spPr>
          <a:xfrm>
            <a:off x="0" y="0"/>
            <a:ext cx="5892165" cy="68580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custDataLst>
              <p:tags r:id="rId2"/>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en-US" altLang="zh-CN"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Dataset and Function</a:t>
            </a:r>
            <a:endParaRPr lang="en-US" altLang="zh-CN" sz="3200" b="1"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endParaRPr>
          </a:p>
        </p:txBody>
      </p:sp>
      <p:pic>
        <p:nvPicPr>
          <p:cNvPr id="5" name="图片 4"/>
          <p:cNvPicPr>
            <a:picLocks noChangeAspect="1"/>
          </p:cNvPicPr>
          <p:nvPr>
            <p:custDataLst>
              <p:tags r:id="rId3"/>
            </p:custDataLst>
          </p:nvPr>
        </p:nvPicPr>
        <p:blipFill>
          <a:blip r:embed="rId6">
            <a:clrChange>
              <a:clrFrom>
                <a:srgbClr val="FFFFFF">
                  <a:alpha val="100000"/>
                </a:srgbClr>
              </a:clrFrom>
              <a:clrTo>
                <a:srgbClr val="FFFFFF">
                  <a:alpha val="100000"/>
                  <a:alpha val="0"/>
                </a:srgbClr>
              </a:clrTo>
            </a:clrChange>
          </a:blip>
          <a:srcRect b="38864"/>
          <a:stretch>
            <a:fillRect/>
          </a:stretch>
        </p:blipFill>
        <p:spPr>
          <a:xfrm>
            <a:off x="546735" y="857250"/>
            <a:ext cx="11097895" cy="3416300"/>
          </a:xfrm>
          <a:prstGeom prst="rect">
            <a:avLst/>
          </a:prstGeom>
        </p:spPr>
      </p:pic>
      <p:pic>
        <p:nvPicPr>
          <p:cNvPr id="2" name="图片 1"/>
          <p:cNvPicPr>
            <a:picLocks noChangeAspect="1"/>
          </p:cNvPicPr>
          <p:nvPr>
            <p:custDataLst>
              <p:tags r:id="rId4"/>
            </p:custDataLst>
          </p:nvPr>
        </p:nvPicPr>
        <p:blipFill>
          <a:blip r:embed="rId6">
            <a:clrChange>
              <a:clrFrom>
                <a:srgbClr val="FFFFFF">
                  <a:alpha val="100000"/>
                </a:srgbClr>
              </a:clrFrom>
              <a:clrTo>
                <a:srgbClr val="FFFFFF">
                  <a:alpha val="100000"/>
                  <a:alpha val="0"/>
                </a:srgbClr>
              </a:clrTo>
            </a:clrChange>
          </a:blip>
          <a:srcRect t="65829" b="-15681"/>
          <a:stretch>
            <a:fillRect/>
          </a:stretch>
        </p:blipFill>
        <p:spPr>
          <a:xfrm>
            <a:off x="546735" y="4156075"/>
            <a:ext cx="11097895" cy="2785745"/>
          </a:xfrm>
          <a:prstGeom prst="rect">
            <a:avLst/>
          </a:prstGeom>
        </p:spPr>
      </p:pic>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custDataLst>
              <p:tags r:id="rId2"/>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en-US" altLang="zh-CN"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Loss Function</a:t>
            </a:r>
            <a:endParaRPr lang="en-US" altLang="zh-CN" sz="3200" b="1"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endParaRPr>
          </a:p>
        </p:txBody>
      </p:sp>
      <p:pic>
        <p:nvPicPr>
          <p:cNvPr id="4" name="图片 3"/>
          <p:cNvPicPr>
            <a:picLocks noChangeAspect="1"/>
          </p:cNvPicPr>
          <p:nvPr>
            <p:custDataLst>
              <p:tags r:id="rId3"/>
            </p:custDataLst>
          </p:nvPr>
        </p:nvPicPr>
        <p:blipFill>
          <a:blip r:embed="rId5">
            <a:clrChange>
              <a:clrFrom>
                <a:srgbClr val="FFFFFF">
                  <a:alpha val="100000"/>
                </a:srgbClr>
              </a:clrFrom>
              <a:clrTo>
                <a:srgbClr val="FFFFFF">
                  <a:alpha val="100000"/>
                  <a:alpha val="0"/>
                </a:srgbClr>
              </a:clrTo>
            </a:clrChange>
          </a:blip>
          <a:stretch>
            <a:fillRect/>
          </a:stretch>
        </p:blipFill>
        <p:spPr>
          <a:xfrm>
            <a:off x="687705" y="645160"/>
            <a:ext cx="10816590" cy="5708015"/>
          </a:xfrm>
          <a:prstGeom prst="rect">
            <a:avLst/>
          </a:prstGeom>
        </p:spPr>
      </p:pic>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文本框 9"/>
              <p:cNvSpPr txBox="1"/>
              <p:nvPr>
                <p:custDataLst>
                  <p:tags r:id="rId2"/>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激活函数：</a:t>
                </a:r>
                <a14:m>
                  <m:oMath xmlns:m="http://schemas.openxmlformats.org/officeDocument/2006/math">
                    <m:r>
                      <a:rPr lang="en-US" altLang="zh-CN" sz="3200" i="1" spc="60" dirty="0">
                        <a:ln w="3175">
                          <a:noFill/>
                          <a:prstDash val="dash"/>
                        </a:ln>
                        <a:solidFill>
                          <a:schemeClr val="bg1"/>
                        </a:solidFill>
                        <a:uFillTx/>
                        <a:latin typeface="Cambria Math" panose="02040503050406030204" charset="0"/>
                        <a:ea typeface="微软雅黑" panose="020B0503020204020204" charset="-122"/>
                        <a:cs typeface="Cambria Math" panose="02040503050406030204" charset="0"/>
                        <a:sym typeface="+mn-ea"/>
                      </a:rPr>
                      <m:t>𝜎</m:t>
                    </m:r>
                    <m:r>
                      <a:rPr lang="en-US" altLang="zh-CN" sz="3200" i="1" spc="60" dirty="0">
                        <a:ln w="3175">
                          <a:noFill/>
                          <a:prstDash val="dash"/>
                        </a:ln>
                        <a:solidFill>
                          <a:schemeClr val="bg1"/>
                        </a:solidFill>
                        <a:uFillTx/>
                        <a:latin typeface="Cambria Math" panose="02040503050406030204" charset="0"/>
                        <a:ea typeface="微软雅黑" panose="020B0503020204020204" charset="-122"/>
                        <a:cs typeface="Cambria Math" panose="02040503050406030204" charset="0"/>
                        <a:sym typeface="+mn-ea"/>
                      </a:rPr>
                      <m:t>(</m:t>
                    </m:r>
                    <m:r>
                      <a:rPr lang="en-US" altLang="zh-CN" sz="3200" i="1" spc="60" dirty="0">
                        <a:ln w="3175">
                          <a:noFill/>
                          <a:prstDash val="dash"/>
                        </a:ln>
                        <a:solidFill>
                          <a:schemeClr val="bg1"/>
                        </a:solidFill>
                        <a:uFillTx/>
                        <a:latin typeface="Cambria Math" panose="02040503050406030204" charset="0"/>
                        <a:ea typeface="微软雅黑" panose="020B0503020204020204" charset="-122"/>
                        <a:cs typeface="Cambria Math" panose="02040503050406030204" charset="0"/>
                        <a:sym typeface="+mn-ea"/>
                      </a:rPr>
                      <m:t>𝑥</m:t>
                    </m:r>
                    <m:r>
                      <a:rPr lang="en-US" altLang="zh-CN" sz="3200" i="1" spc="60" dirty="0">
                        <a:ln w="3175">
                          <a:noFill/>
                          <a:prstDash val="dash"/>
                        </a:ln>
                        <a:solidFill>
                          <a:schemeClr val="bg1"/>
                        </a:solidFill>
                        <a:uFillTx/>
                        <a:latin typeface="Cambria Math" panose="02040503050406030204" charset="0"/>
                        <a:ea typeface="微软雅黑" panose="020B0503020204020204" charset="-122"/>
                        <a:cs typeface="Cambria Math" panose="02040503050406030204" charset="0"/>
                        <a:sym typeface="+mn-ea"/>
                      </a:rPr>
                      <m:t>)</m:t>
                    </m:r>
                  </m:oMath>
                </a14:m>
                <a:endPar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endParaRPr>
              </a:p>
            </p:txBody>
          </p:sp>
        </mc:Choice>
        <mc:Fallback xmlns="">
          <p:sp>
            <p:nvSpPr>
              <p:cNvPr id="10" name="文本框 9"/>
              <p:cNvSpPr txBox="1">
                <a:spLocks noRot="1" noChangeAspect="1" noMove="1" noResize="1" noEditPoints="1" noAdjustHandles="1" noChangeArrowheads="1" noChangeShapeType="1" noTextEdit="1"/>
              </p:cNvSpPr>
              <p:nvPr>
                <p:custDataLst>
                  <p:tags r:id="rId12"/>
                </p:custDataLst>
              </p:nvPr>
            </p:nvSpPr>
            <p:spPr>
              <a:xfrm>
                <a:off x="965162" y="61534"/>
                <a:ext cx="10972876" cy="614044"/>
              </a:xfrm>
              <a:prstGeom prst="rect">
                <a:avLst/>
              </a:prstGeom>
              <a:blipFill rotWithShape="1">
                <a:blip r:embed="rId13"/>
                <a:stretch>
                  <a:fillRect l="-5" t="-1541" b="93"/>
                </a:stretch>
              </a:blipFill>
            </p:spPr>
            <p:txBody>
              <a:bodyPr/>
              <a:lstStyle/>
              <a:p>
                <a:r>
                  <a:rPr lang="zh-CN" altLang="en-US">
                    <a:noFill/>
                  </a:rPr>
                  <a:t> </a:t>
                </a:r>
              </a:p>
            </p:txBody>
          </p:sp>
        </mc:Fallback>
      </mc:AlternateContent>
      <p:sp>
        <p:nvSpPr>
          <p:cNvPr id="2" name="文本框 1"/>
          <p:cNvSpPr txBox="1"/>
          <p:nvPr/>
        </p:nvSpPr>
        <p:spPr>
          <a:xfrm>
            <a:off x="311150" y="843280"/>
            <a:ext cx="4554855" cy="46037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a:t>一些常用的激活函数</a:t>
            </a:r>
          </a:p>
        </p:txBody>
      </p:sp>
      <p:pic>
        <p:nvPicPr>
          <p:cNvPr id="5" name="图片 4"/>
          <p:cNvPicPr>
            <a:picLocks noChangeAspect="1"/>
          </p:cNvPicPr>
          <p:nvPr>
            <p:custDataLst>
              <p:tags r:id="rId3"/>
            </p:custDataLst>
          </p:nvPr>
        </p:nvPicPr>
        <p:blipFill>
          <a:blip r:embed="rId14">
            <a:clrChange>
              <a:clrFrom>
                <a:srgbClr val="FFFFFF">
                  <a:alpha val="100000"/>
                </a:srgbClr>
              </a:clrFrom>
              <a:clrTo>
                <a:srgbClr val="FFFFFF">
                  <a:alpha val="100000"/>
                  <a:alpha val="0"/>
                </a:srgbClr>
              </a:clrTo>
            </a:clrChange>
          </a:blip>
          <a:stretch>
            <a:fillRect/>
          </a:stretch>
        </p:blipFill>
        <p:spPr>
          <a:xfrm>
            <a:off x="540385" y="1287145"/>
            <a:ext cx="3784600" cy="736600"/>
          </a:xfrm>
          <a:prstGeom prst="rect">
            <a:avLst/>
          </a:prstGeom>
        </p:spPr>
      </p:pic>
      <p:pic>
        <p:nvPicPr>
          <p:cNvPr id="7" name="图片 6"/>
          <p:cNvPicPr>
            <a:picLocks noChangeAspect="1"/>
          </p:cNvPicPr>
          <p:nvPr>
            <p:custDataLst>
              <p:tags r:id="rId4"/>
            </p:custDataLst>
          </p:nvPr>
        </p:nvPicPr>
        <p:blipFill>
          <a:blip r:embed="rId15">
            <a:clrChange>
              <a:clrFrom>
                <a:srgbClr val="FFFFFF">
                  <a:alpha val="100000"/>
                </a:srgbClr>
              </a:clrFrom>
              <a:clrTo>
                <a:srgbClr val="FFFFFF">
                  <a:alpha val="100000"/>
                  <a:alpha val="0"/>
                </a:srgbClr>
              </a:clrTo>
            </a:clrChange>
          </a:blip>
          <a:stretch>
            <a:fillRect/>
          </a:stretch>
        </p:blipFill>
        <p:spPr>
          <a:xfrm>
            <a:off x="1189990" y="1834515"/>
            <a:ext cx="2485390" cy="2007235"/>
          </a:xfrm>
          <a:prstGeom prst="rect">
            <a:avLst/>
          </a:prstGeom>
        </p:spPr>
      </p:pic>
      <p:pic>
        <p:nvPicPr>
          <p:cNvPr id="8" name="图片 7"/>
          <p:cNvPicPr>
            <a:picLocks noChangeAspect="1"/>
          </p:cNvPicPr>
          <p:nvPr>
            <p:custDataLst>
              <p:tags r:id="rId5"/>
            </p:custDataLst>
          </p:nvPr>
        </p:nvPicPr>
        <p:blipFill>
          <a:blip r:embed="rId16">
            <a:clrChange>
              <a:clrFrom>
                <a:srgbClr val="FFFFFF">
                  <a:alpha val="100000"/>
                </a:srgbClr>
              </a:clrFrom>
              <a:clrTo>
                <a:srgbClr val="FFFFFF">
                  <a:alpha val="100000"/>
                  <a:alpha val="0"/>
                </a:srgbClr>
              </a:clrTo>
            </a:clrChange>
          </a:blip>
          <a:stretch>
            <a:fillRect/>
          </a:stretch>
        </p:blipFill>
        <p:spPr>
          <a:xfrm>
            <a:off x="370205" y="3559810"/>
            <a:ext cx="2562225" cy="941070"/>
          </a:xfrm>
          <a:prstGeom prst="rect">
            <a:avLst/>
          </a:prstGeom>
        </p:spPr>
      </p:pic>
      <p:pic>
        <p:nvPicPr>
          <p:cNvPr id="9" name="图片 8"/>
          <p:cNvPicPr>
            <a:picLocks noChangeAspect="1"/>
          </p:cNvPicPr>
          <p:nvPr>
            <p:custDataLst>
              <p:tags r:id="rId6"/>
            </p:custDataLst>
          </p:nvPr>
        </p:nvPicPr>
        <p:blipFill>
          <a:blip r:embed="rId17">
            <a:clrChange>
              <a:clrFrom>
                <a:srgbClr val="FFFFFF">
                  <a:alpha val="100000"/>
                </a:srgbClr>
              </a:clrFrom>
              <a:clrTo>
                <a:srgbClr val="FFFFFF">
                  <a:alpha val="100000"/>
                  <a:alpha val="0"/>
                </a:srgbClr>
              </a:clrTo>
            </a:clrChange>
          </a:blip>
          <a:stretch>
            <a:fillRect/>
          </a:stretch>
        </p:blipFill>
        <p:spPr>
          <a:xfrm>
            <a:off x="1009650" y="4058920"/>
            <a:ext cx="2740025" cy="2324100"/>
          </a:xfrm>
          <a:prstGeom prst="rect">
            <a:avLst/>
          </a:prstGeom>
        </p:spPr>
      </p:pic>
      <p:pic>
        <p:nvPicPr>
          <p:cNvPr id="11" name="图片 10"/>
          <p:cNvPicPr>
            <a:picLocks noChangeAspect="1"/>
          </p:cNvPicPr>
          <p:nvPr>
            <p:custDataLst>
              <p:tags r:id="rId7"/>
            </p:custDataLst>
          </p:nvPr>
        </p:nvPicPr>
        <p:blipFill>
          <a:blip r:embed="rId18">
            <a:clrChange>
              <a:clrFrom>
                <a:srgbClr val="FFFFFF">
                  <a:alpha val="100000"/>
                </a:srgbClr>
              </a:clrFrom>
              <a:clrTo>
                <a:srgbClr val="FFFFFF">
                  <a:alpha val="100000"/>
                  <a:alpha val="0"/>
                </a:srgbClr>
              </a:clrTo>
            </a:clrChange>
          </a:blip>
          <a:stretch>
            <a:fillRect/>
          </a:stretch>
        </p:blipFill>
        <p:spPr>
          <a:xfrm>
            <a:off x="6572885" y="1235075"/>
            <a:ext cx="2646045" cy="788670"/>
          </a:xfrm>
          <a:prstGeom prst="rect">
            <a:avLst/>
          </a:prstGeom>
        </p:spPr>
      </p:pic>
      <p:pic>
        <p:nvPicPr>
          <p:cNvPr id="12" name="图片 11"/>
          <p:cNvPicPr>
            <a:picLocks noChangeAspect="1"/>
          </p:cNvPicPr>
          <p:nvPr>
            <p:custDataLst>
              <p:tags r:id="rId8"/>
            </p:custDataLst>
          </p:nvPr>
        </p:nvPicPr>
        <p:blipFill>
          <a:blip r:embed="rId19">
            <a:clrChange>
              <a:clrFrom>
                <a:srgbClr val="FFFFFF">
                  <a:alpha val="100000"/>
                </a:srgbClr>
              </a:clrFrom>
              <a:clrTo>
                <a:srgbClr val="FFFFFF">
                  <a:alpha val="100000"/>
                  <a:alpha val="0"/>
                </a:srgbClr>
              </a:clrTo>
            </a:clrChange>
          </a:blip>
          <a:stretch>
            <a:fillRect/>
          </a:stretch>
        </p:blipFill>
        <p:spPr>
          <a:xfrm>
            <a:off x="6943090" y="1834515"/>
            <a:ext cx="2449830" cy="2085340"/>
          </a:xfrm>
          <a:prstGeom prst="rect">
            <a:avLst/>
          </a:prstGeom>
        </p:spPr>
      </p:pic>
      <p:pic>
        <p:nvPicPr>
          <p:cNvPr id="13" name="图片 12"/>
          <p:cNvPicPr>
            <a:picLocks noChangeAspect="1"/>
          </p:cNvPicPr>
          <p:nvPr>
            <p:custDataLst>
              <p:tags r:id="rId9"/>
            </p:custDataLst>
          </p:nvPr>
        </p:nvPicPr>
        <p:blipFill>
          <a:blip r:embed="rId20">
            <a:clrChange>
              <a:clrFrom>
                <a:srgbClr val="FFFFFF">
                  <a:alpha val="100000"/>
                </a:srgbClr>
              </a:clrFrom>
              <a:clrTo>
                <a:srgbClr val="FFFFFF">
                  <a:alpha val="100000"/>
                  <a:alpha val="0"/>
                </a:srgbClr>
              </a:clrTo>
            </a:clrChange>
          </a:blip>
          <a:stretch>
            <a:fillRect/>
          </a:stretch>
        </p:blipFill>
        <p:spPr>
          <a:xfrm>
            <a:off x="6517640" y="3776980"/>
            <a:ext cx="3585210" cy="723900"/>
          </a:xfrm>
          <a:prstGeom prst="rect">
            <a:avLst/>
          </a:prstGeom>
        </p:spPr>
      </p:pic>
      <p:pic>
        <p:nvPicPr>
          <p:cNvPr id="14" name="图片 13"/>
          <p:cNvPicPr>
            <a:picLocks noChangeAspect="1"/>
          </p:cNvPicPr>
          <p:nvPr>
            <p:custDataLst>
              <p:tags r:id="rId10"/>
            </p:custDataLst>
          </p:nvPr>
        </p:nvPicPr>
        <p:blipFill>
          <a:blip r:embed="rId21">
            <a:clrChange>
              <a:clrFrom>
                <a:srgbClr val="FFFFFF">
                  <a:alpha val="100000"/>
                </a:srgbClr>
              </a:clrFrom>
              <a:clrTo>
                <a:srgbClr val="FFFFFF">
                  <a:alpha val="100000"/>
                  <a:alpha val="0"/>
                </a:srgbClr>
              </a:clrTo>
            </a:clrChange>
          </a:blip>
          <a:stretch>
            <a:fillRect/>
          </a:stretch>
        </p:blipFill>
        <p:spPr>
          <a:xfrm>
            <a:off x="6736715" y="4058920"/>
            <a:ext cx="2862580" cy="2324100"/>
          </a:xfrm>
          <a:prstGeom prst="rect">
            <a:avLst/>
          </a:prstGeom>
        </p:spPr>
      </p:pic>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custDataLst>
              <p:tags r:id="rId2"/>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两层神经网络：</a:t>
            </a:r>
          </a:p>
        </p:txBody>
      </p:sp>
      <p:pic>
        <p:nvPicPr>
          <p:cNvPr id="4" name="图片 3"/>
          <p:cNvPicPr>
            <a:picLocks noChangeAspect="1"/>
          </p:cNvPicPr>
          <p:nvPr>
            <p:custDataLst>
              <p:tags r:id="rId3"/>
            </p:custDataLst>
          </p:nvPr>
        </p:nvPicPr>
        <p:blipFill>
          <a:blip r:embed="rId5">
            <a:clrChange>
              <a:clrFrom>
                <a:srgbClr val="FFFFFF">
                  <a:alpha val="100000"/>
                </a:srgbClr>
              </a:clrFrom>
              <a:clrTo>
                <a:srgbClr val="FFFFFF">
                  <a:alpha val="100000"/>
                  <a:alpha val="0"/>
                </a:srgbClr>
              </a:clrTo>
            </a:clrChange>
          </a:blip>
          <a:stretch>
            <a:fillRect/>
          </a:stretch>
        </p:blipFill>
        <p:spPr>
          <a:xfrm>
            <a:off x="461645" y="1301750"/>
            <a:ext cx="11268710" cy="3143250"/>
          </a:xfrm>
          <a:prstGeom prst="rect">
            <a:avLst/>
          </a:prstGeom>
        </p:spPr>
      </p:pic>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custDataLst>
              <p:tags r:id="rId2"/>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一般神经网络：</a:t>
            </a:r>
          </a:p>
        </p:txBody>
      </p:sp>
      <p:pic>
        <p:nvPicPr>
          <p:cNvPr id="2" name="图片 1"/>
          <p:cNvPicPr>
            <a:picLocks noChangeAspect="1"/>
          </p:cNvPicPr>
          <p:nvPr>
            <p:custDataLst>
              <p:tags r:id="rId3"/>
            </p:custDataLst>
          </p:nvPr>
        </p:nvPicPr>
        <p:blipFill>
          <a:blip r:embed="rId5">
            <a:clrChange>
              <a:clrFrom>
                <a:srgbClr val="FFFFFF">
                  <a:alpha val="100000"/>
                </a:srgbClr>
              </a:clrFrom>
              <a:clrTo>
                <a:srgbClr val="FFFFFF">
                  <a:alpha val="100000"/>
                  <a:alpha val="0"/>
                </a:srgbClr>
              </a:clrTo>
            </a:clrChange>
          </a:blip>
          <a:stretch>
            <a:fillRect/>
          </a:stretch>
        </p:blipFill>
        <p:spPr>
          <a:xfrm>
            <a:off x="511175" y="860425"/>
            <a:ext cx="11169650" cy="4984115"/>
          </a:xfrm>
          <a:prstGeom prst="rect">
            <a:avLst/>
          </a:prstGeom>
        </p:spPr>
      </p:pic>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单个神经元如何感知信息</a:t>
            </a:r>
          </a:p>
        </p:txBody>
      </p:sp>
      <p:sp>
        <p:nvSpPr>
          <p:cNvPr id="5" name="文本框 4"/>
          <p:cNvSpPr txBox="1"/>
          <p:nvPr>
            <p:custDataLst>
              <p:tags r:id="rId2"/>
            </p:custDataLst>
          </p:nvPr>
        </p:nvSpPr>
        <p:spPr>
          <a:xfrm>
            <a:off x="393700" y="917059"/>
            <a:ext cx="6172200" cy="368300"/>
          </a:xfrm>
          <a:prstGeom prst="rect">
            <a:avLst/>
          </a:prstGeom>
          <a:noFill/>
        </p:spPr>
        <p:txBody>
          <a:bodyPr wrap="square">
            <a:spAutoFit/>
          </a:bodyPr>
          <a:lstStyle/>
          <a:p>
            <a:pPr marL="285750" indent="-285750">
              <a:buFont typeface="Arial" panose="020B0604020202020204" pitchFamily="34" charset="0"/>
              <a:buChar char="•"/>
            </a:pPr>
            <a:r>
              <a:rPr lang="zh-CN" altLang="en-US" sz="1800" b="0" i="0" u="none" strike="noStrike" baseline="0" dirty="0">
                <a:solidFill>
                  <a:schemeClr val="tx2"/>
                </a:solidFill>
                <a:latin typeface="FandolSong-Regular-Identity-H"/>
              </a:rPr>
              <a:t>感知信息的基本条件是对不同的输入能够区分</a:t>
            </a:r>
            <a:endParaRPr lang="zh-CN" altLang="en-US" dirty="0">
              <a:solidFill>
                <a:schemeClr val="tx2"/>
              </a:solidFill>
            </a:endParaRPr>
          </a:p>
        </p:txBody>
      </p:sp>
      <p:pic>
        <p:nvPicPr>
          <p:cNvPr id="2" name="图片 1"/>
          <p:cNvPicPr>
            <a:picLocks noChangeAspect="1"/>
          </p:cNvPicPr>
          <p:nvPr>
            <p:custDataLst>
              <p:tags r:id="rId3"/>
            </p:custDataLst>
          </p:nvPr>
        </p:nvPicPr>
        <p:blipFill>
          <a:blip r:embed="rId6">
            <a:clrChange>
              <a:clrFrom>
                <a:srgbClr val="FFFFFF">
                  <a:alpha val="100000"/>
                </a:srgbClr>
              </a:clrFrom>
              <a:clrTo>
                <a:srgbClr val="FFFFFF">
                  <a:alpha val="100000"/>
                  <a:alpha val="0"/>
                </a:srgbClr>
              </a:clrTo>
            </a:clrChange>
          </a:blip>
          <a:stretch>
            <a:fillRect/>
          </a:stretch>
        </p:blipFill>
        <p:spPr>
          <a:xfrm>
            <a:off x="505460" y="1615440"/>
            <a:ext cx="7569200" cy="4285615"/>
          </a:xfrm>
          <a:prstGeom prst="rect">
            <a:avLst/>
          </a:prstGeom>
        </p:spPr>
      </p:pic>
      <p:pic>
        <p:nvPicPr>
          <p:cNvPr id="9" name="图片 8"/>
          <p:cNvPicPr>
            <a:picLocks noChangeAspect="1"/>
          </p:cNvPicPr>
          <p:nvPr>
            <p:custDataLst>
              <p:tags r:id="rId4"/>
            </p:custDataLst>
          </p:nvPr>
        </p:nvPicPr>
        <p:blipFill>
          <a:blip r:embed="rId7">
            <a:clrChange>
              <a:clrFrom>
                <a:srgbClr val="FFFFFF">
                  <a:alpha val="100000"/>
                </a:srgbClr>
              </a:clrFrom>
              <a:clrTo>
                <a:srgbClr val="FFFFFF">
                  <a:alpha val="100000"/>
                  <a:alpha val="0"/>
                </a:srgbClr>
              </a:clrTo>
            </a:clrChange>
          </a:blip>
          <a:stretch>
            <a:fillRect/>
          </a:stretch>
        </p:blipFill>
        <p:spPr>
          <a:xfrm>
            <a:off x="7907021" y="2567305"/>
            <a:ext cx="3814354" cy="146304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descr="/data/cache/16169cb2ffbf8f05f0a9f989d785620d.jpg16169cb2ffbf8f05f0a9f989d785620d"/>
          <p:cNvPicPr>
            <a:picLocks noChangeAspect="1"/>
          </p:cNvPicPr>
          <p:nvPr>
            <p:custDataLst>
              <p:tags r:id="rId2"/>
            </p:custDataLst>
          </p:nvPr>
        </p:nvPicPr>
        <p:blipFill>
          <a:blip r:embed="rId10"/>
          <a:srcRect l="11250" r="11250"/>
          <a:stretch>
            <a:fillRect/>
          </a:stretch>
        </p:blipFill>
        <p:spPr>
          <a:xfrm>
            <a:off x="8648700" y="0"/>
            <a:ext cx="3543300" cy="6858000"/>
          </a:xfrm>
          <a:custGeom>
            <a:avLst/>
            <a:gdLst>
              <a:gd name="connsiteX0" fmla="*/ 0 w 3543300"/>
              <a:gd name="connsiteY0" fmla="*/ 0 h 6858000"/>
              <a:gd name="connsiteX1" fmla="*/ 3543300 w 3543300"/>
              <a:gd name="connsiteY1" fmla="*/ 0 h 6858000"/>
              <a:gd name="connsiteX2" fmla="*/ 3543300 w 3543300"/>
              <a:gd name="connsiteY2" fmla="*/ 6858000 h 6858000"/>
              <a:gd name="connsiteX3" fmla="*/ 0 w 35433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43300" h="6858000">
                <a:moveTo>
                  <a:pt x="0" y="0"/>
                </a:moveTo>
                <a:lnTo>
                  <a:pt x="3543300" y="0"/>
                </a:lnTo>
                <a:lnTo>
                  <a:pt x="3543300" y="6858000"/>
                </a:lnTo>
                <a:lnTo>
                  <a:pt x="0" y="6858000"/>
                </a:lnTo>
                <a:close/>
              </a:path>
            </a:pathLst>
          </a:custGeom>
        </p:spPr>
      </p:pic>
      <p:sp>
        <p:nvSpPr>
          <p:cNvPr id="31" name="矩形 30"/>
          <p:cNvSpPr/>
          <p:nvPr>
            <p:custDataLst>
              <p:tags r:id="rId3"/>
            </p:custDataLst>
          </p:nvPr>
        </p:nvSpPr>
        <p:spPr>
          <a:xfrm>
            <a:off x="7620000" y="3429000"/>
            <a:ext cx="1765300" cy="1511300"/>
          </a:xfrm>
          <a:prstGeom prst="rect">
            <a:avLst/>
          </a:prstGeom>
          <a:gradFill flip="none" rotWithShape="1">
            <a:gsLst>
              <a:gs pos="0">
                <a:schemeClr val="accent1"/>
              </a:gs>
              <a:gs pos="100000">
                <a:schemeClr val="accent1">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custDataLst>
              <p:tags r:id="rId4"/>
            </p:custDataLst>
          </p:nvPr>
        </p:nvSpPr>
        <p:spPr>
          <a:xfrm>
            <a:off x="10420350" y="0"/>
            <a:ext cx="1765300" cy="1511300"/>
          </a:xfrm>
          <a:prstGeom prst="rect">
            <a:avLst/>
          </a:prstGeom>
          <a:gradFill>
            <a:gsLst>
              <a:gs pos="0">
                <a:schemeClr val="accent1"/>
              </a:gs>
              <a:gs pos="100000">
                <a:schemeClr val="accent1">
                  <a:alpha val="5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custDataLst>
              <p:tags r:id="rId5"/>
            </p:custDataLst>
          </p:nvPr>
        </p:nvSpPr>
        <p:spPr>
          <a:xfrm>
            <a:off x="10426700" y="5346700"/>
            <a:ext cx="1765300" cy="1511300"/>
          </a:xfrm>
          <a:prstGeom prst="rect">
            <a:avLst/>
          </a:prstGeom>
          <a:gradFill>
            <a:gsLst>
              <a:gs pos="0">
                <a:schemeClr val="accent1"/>
              </a:gs>
              <a:gs pos="100000">
                <a:schemeClr val="accent1">
                  <a:alpha val="5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4"/>
          <p:cNvSpPr/>
          <p:nvPr>
            <p:custDataLst>
              <p:tags r:id="rId6"/>
            </p:custDataLst>
          </p:nvPr>
        </p:nvSpPr>
        <p:spPr>
          <a:xfrm>
            <a:off x="0" y="609600"/>
            <a:ext cx="457200"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8" name="文本框 7"/>
          <p:cNvSpPr txBox="1"/>
          <p:nvPr>
            <p:custDataLst>
              <p:tags r:id="rId7"/>
            </p:custDataLst>
          </p:nvPr>
        </p:nvSpPr>
        <p:spPr>
          <a:xfrm>
            <a:off x="762006" y="609480"/>
            <a:ext cx="5924575" cy="669657"/>
          </a:xfrm>
          <a:prstGeom prst="rect">
            <a:avLst/>
          </a:prstGeom>
          <a:noFill/>
        </p:spPr>
        <p:txBody>
          <a:bodyPr wrap="square" lIns="63500" tIns="25400" rIns="63500" bIns="25400" rtlCol="0" anchor="t" anchorCtr="0">
            <a:normAutofit/>
          </a:bodyPr>
          <a:lstStyle/>
          <a:p>
            <a:pPr marL="0" indent="0" algn="l">
              <a:lnSpc>
                <a:spcPct val="110000"/>
              </a:lnSpc>
              <a:spcBef>
                <a:spcPts val="0"/>
              </a:spcBef>
              <a:spcAft>
                <a:spcPts val="0"/>
              </a:spcAft>
              <a:buSzPct val="100000"/>
              <a:buNone/>
            </a:pPr>
            <a:r>
              <a:rPr lang="en-US" altLang="zh-CN" sz="3700" b="1" spc="209" dirty="0">
                <a:solidFill>
                  <a:schemeClr val="accent1"/>
                </a:solidFill>
                <a:uFillTx/>
                <a:latin typeface="微软雅黑" panose="020B0503020204020204" charset="-122"/>
                <a:ea typeface="微软雅黑" panose="020B0503020204020204" charset="-122"/>
                <a:sym typeface="+mn-ea"/>
              </a:rPr>
              <a:t>Homework </a:t>
            </a:r>
          </a:p>
        </p:txBody>
      </p:sp>
      <p:sp>
        <p:nvSpPr>
          <p:cNvPr id="11" name="Title 6"/>
          <p:cNvSpPr txBox="1"/>
          <p:nvPr>
            <p:custDataLst>
              <p:tags r:id="rId8"/>
            </p:custDataLst>
          </p:nvPr>
        </p:nvSpPr>
        <p:spPr>
          <a:xfrm>
            <a:off x="762006" y="1919934"/>
            <a:ext cx="5924575" cy="4328173"/>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42900" lvl="0" indent="-342900" algn="l" fontAlgn="ctr">
              <a:lnSpc>
                <a:spcPct val="120000"/>
              </a:lnSpc>
              <a:spcBef>
                <a:spcPts val="0"/>
              </a:spcBef>
              <a:spcAft>
                <a:spcPts val="800"/>
              </a:spcAft>
              <a:buSzPct val="100000"/>
              <a:buFont typeface="Arial" panose="020B0604020202020204" pitchFamily="34" charset="0"/>
              <a:buChar char="•"/>
            </a:pPr>
            <a:r>
              <a:rPr lang="en-US" altLang="zh-CN" sz="2200" spc="1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With such notations, a deeper neural networks can be similarly defined.</a:t>
            </a:r>
          </a:p>
          <a:p>
            <a:pPr marL="342900" lvl="0" indent="-342900" algn="l" fontAlgn="ctr">
              <a:lnSpc>
                <a:spcPct val="120000"/>
              </a:lnSpc>
              <a:spcBef>
                <a:spcPts val="0"/>
              </a:spcBef>
              <a:spcAft>
                <a:spcPts val="800"/>
              </a:spcAft>
              <a:buSzPct val="100000"/>
              <a:buFont typeface="Arial" panose="020B0604020202020204" pitchFamily="34" charset="0"/>
              <a:buChar char="•"/>
            </a:pPr>
            <a:r>
              <a:rPr lang="en-US" altLang="zh-CN" sz="2200" spc="1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Homework:</a:t>
            </a:r>
          </a:p>
          <a:p>
            <a:pPr marL="838200" lvl="1" indent="-457200" algn="l" fontAlgn="ctr">
              <a:lnSpc>
                <a:spcPct val="120000"/>
              </a:lnSpc>
              <a:spcBef>
                <a:spcPts val="0"/>
              </a:spcBef>
              <a:spcAft>
                <a:spcPts val="800"/>
              </a:spcAft>
              <a:buSzPct val="100000"/>
              <a:buFont typeface="Arial" panose="020B0604020202020204" pitchFamily="34" charset="0"/>
              <a:buAutoNum type="arabicPeriod"/>
            </a:pPr>
            <a:r>
              <a:rPr lang="en-US" altLang="zh-CN" sz="2000" spc="12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Derive BP for general network.</a:t>
            </a:r>
          </a:p>
          <a:p>
            <a:pPr marL="838200" lvl="1" indent="-457200" algn="l" fontAlgn="ctr">
              <a:lnSpc>
                <a:spcPct val="120000"/>
              </a:lnSpc>
              <a:spcBef>
                <a:spcPts val="0"/>
              </a:spcBef>
              <a:spcAft>
                <a:spcPts val="800"/>
              </a:spcAft>
              <a:buSzPct val="100000"/>
              <a:buFont typeface="Arial" panose="020B0604020202020204" pitchFamily="34" charset="0"/>
              <a:buAutoNum type="arabicPeriod"/>
            </a:pPr>
            <a:r>
              <a:rPr lang="en-US" altLang="zh-CN" sz="2000" spc="12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program a universal approximation function.</a:t>
            </a:r>
          </a:p>
        </p:txBody>
      </p:sp>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261100" y="2733040"/>
            <a:ext cx="5648325" cy="2070735"/>
          </a:xfrm>
        </p:spPr>
        <p:txBody>
          <a:bodyPr/>
          <a:lstStyle/>
          <a:p>
            <a:r>
              <a:rPr lang="zh-CN" altLang="en-US"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神经网络研究的一些问题</a:t>
            </a:r>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11</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descr="图片包含 天空, 户外, 树, 草&#10;&#10;描述已自动生成"/>
          <p:cNvPicPr>
            <a:picLocks noChangeAspect="1"/>
          </p:cNvPicPr>
          <p:nvPr>
            <p:custDataLst>
              <p:tags r:id="rId1"/>
            </p:custDataLst>
          </p:nvPr>
        </p:nvPicPr>
        <p:blipFill rotWithShape="1">
          <a:blip r:embed="rId3" cstate="print">
            <a:alphaModFix amt="85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51734" t="12868" b="12127"/>
          <a:stretch>
            <a:fillRect/>
          </a:stretch>
        </p:blipFill>
        <p:spPr>
          <a:xfrm>
            <a:off x="0" y="3810"/>
            <a:ext cx="5884545" cy="68580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任意多边形: 形状 49"/>
          <p:cNvSpPr/>
          <p:nvPr>
            <p:custDataLst>
              <p:tags r:id="rId2"/>
            </p:custDataLst>
          </p:nvPr>
        </p:nvSpPr>
        <p:spPr>
          <a:xfrm>
            <a:off x="7619902" y="-13"/>
            <a:ext cx="4572098" cy="6858027"/>
          </a:xfrm>
          <a:custGeom>
            <a:avLst/>
            <a:gdLst>
              <a:gd name="connsiteX0" fmla="*/ 98 w 4572098"/>
              <a:gd name="connsiteY0" fmla="*/ 5624284 h 6858027"/>
              <a:gd name="connsiteX1" fmla="*/ 4572098 w 4572098"/>
              <a:gd name="connsiteY1" fmla="*/ 5624284 h 6858027"/>
              <a:gd name="connsiteX2" fmla="*/ 4572098 w 4572098"/>
              <a:gd name="connsiteY2" fmla="*/ 6858027 h 6858027"/>
              <a:gd name="connsiteX3" fmla="*/ 98 w 4572098"/>
              <a:gd name="connsiteY3" fmla="*/ 6858027 h 6858027"/>
              <a:gd name="connsiteX4" fmla="*/ 0 w 4572098"/>
              <a:gd name="connsiteY4" fmla="*/ 1233770 h 6858027"/>
              <a:gd name="connsiteX5" fmla="*/ 98 w 4572098"/>
              <a:gd name="connsiteY5" fmla="*/ 1233770 h 6858027"/>
              <a:gd name="connsiteX6" fmla="*/ 98 w 4572098"/>
              <a:gd name="connsiteY6" fmla="*/ 1320855 h 6858027"/>
              <a:gd name="connsiteX7" fmla="*/ 0 w 4572098"/>
              <a:gd name="connsiteY7" fmla="*/ 1320855 h 6858027"/>
              <a:gd name="connsiteX8" fmla="*/ 98 w 4572098"/>
              <a:gd name="connsiteY8" fmla="*/ 0 h 6858027"/>
              <a:gd name="connsiteX9" fmla="*/ 4572098 w 4572098"/>
              <a:gd name="connsiteY9" fmla="*/ 0 h 6858027"/>
              <a:gd name="connsiteX10" fmla="*/ 4572098 w 4572098"/>
              <a:gd name="connsiteY10" fmla="*/ 5537199 h 6858027"/>
              <a:gd name="connsiteX11" fmla="*/ 98 w 4572098"/>
              <a:gd name="connsiteY11" fmla="*/ 5537199 h 6858027"/>
              <a:gd name="connsiteX12" fmla="*/ 98 w 4572098"/>
              <a:gd name="connsiteY12" fmla="*/ 1320855 h 6858027"/>
              <a:gd name="connsiteX13" fmla="*/ 4572000 w 4572098"/>
              <a:gd name="connsiteY13" fmla="*/ 1320855 h 6858027"/>
              <a:gd name="connsiteX14" fmla="*/ 4572000 w 4572098"/>
              <a:gd name="connsiteY14" fmla="*/ 1233770 h 6858027"/>
              <a:gd name="connsiteX15" fmla="*/ 98 w 4572098"/>
              <a:gd name="connsiteY15" fmla="*/ 1233770 h 6858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2098" h="6858027">
                <a:moveTo>
                  <a:pt x="98" y="5624284"/>
                </a:moveTo>
                <a:lnTo>
                  <a:pt x="4572098" y="5624284"/>
                </a:lnTo>
                <a:lnTo>
                  <a:pt x="4572098" y="6858027"/>
                </a:lnTo>
                <a:lnTo>
                  <a:pt x="98" y="6858027"/>
                </a:lnTo>
                <a:close/>
                <a:moveTo>
                  <a:pt x="0" y="1233770"/>
                </a:moveTo>
                <a:lnTo>
                  <a:pt x="98" y="1233770"/>
                </a:lnTo>
                <a:lnTo>
                  <a:pt x="98" y="1320855"/>
                </a:lnTo>
                <a:lnTo>
                  <a:pt x="0" y="1320855"/>
                </a:lnTo>
                <a:close/>
                <a:moveTo>
                  <a:pt x="98" y="0"/>
                </a:moveTo>
                <a:lnTo>
                  <a:pt x="4572098" y="0"/>
                </a:lnTo>
                <a:lnTo>
                  <a:pt x="4572098" y="5537199"/>
                </a:lnTo>
                <a:lnTo>
                  <a:pt x="98" y="5537199"/>
                </a:lnTo>
                <a:lnTo>
                  <a:pt x="98" y="1320855"/>
                </a:lnTo>
                <a:lnTo>
                  <a:pt x="4572000" y="1320855"/>
                </a:lnTo>
                <a:lnTo>
                  <a:pt x="4572000" y="1233770"/>
                </a:lnTo>
                <a:lnTo>
                  <a:pt x="98" y="123377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文本框 11"/>
          <p:cNvSpPr txBox="1"/>
          <p:nvPr>
            <p:custDataLst>
              <p:tags r:id="rId3"/>
            </p:custDataLst>
          </p:nvPr>
        </p:nvSpPr>
        <p:spPr>
          <a:xfrm>
            <a:off x="914400" y="1001692"/>
            <a:ext cx="10807700" cy="586105"/>
          </a:xfrm>
          <a:prstGeom prst="rect">
            <a:avLst/>
          </a:prstGeom>
          <a:noFill/>
        </p:spPr>
        <p:txBody>
          <a:bodyPr wrap="square" lIns="63500" tIns="25400" rIns="63500" bIns="25400" rtlCol="0" anchor="b" anchorCtr="0">
            <a:normAutofit/>
          </a:bodyPr>
          <a:lstStyle/>
          <a:p>
            <a:pPr marL="0" indent="0" algn="l">
              <a:lnSpc>
                <a:spcPct val="110000"/>
              </a:lnSpc>
              <a:spcBef>
                <a:spcPts val="0"/>
              </a:spcBef>
              <a:spcAft>
                <a:spcPts val="0"/>
              </a:spcAft>
              <a:buSzPct val="100000"/>
              <a:buNone/>
            </a:pPr>
            <a:r>
              <a:rPr lang="en-US" sz="2900" b="1" spc="130" dirty="0">
                <a:solidFill>
                  <a:schemeClr val="accent1"/>
                </a:solidFill>
                <a:uFillTx/>
                <a:latin typeface="微软雅黑" panose="020B0503020204020204" charset="-122"/>
                <a:ea typeface="微软雅黑" panose="020B0503020204020204" charset="-122"/>
                <a:sym typeface="+mn-ea"/>
              </a:rPr>
              <a:t>What are the most important problems in this field</a:t>
            </a:r>
          </a:p>
        </p:txBody>
      </p:sp>
      <p:sp>
        <p:nvSpPr>
          <p:cNvPr id="13" name="Title 6"/>
          <p:cNvSpPr txBox="1"/>
          <p:nvPr>
            <p:custDataLst>
              <p:tags r:id="rId4"/>
            </p:custDataLst>
          </p:nvPr>
        </p:nvSpPr>
        <p:spPr>
          <a:xfrm>
            <a:off x="914400" y="2180590"/>
            <a:ext cx="6430645" cy="3230880"/>
          </a:xfrm>
          <a:prstGeom prst="rect">
            <a:avLst/>
          </a:prstGeom>
          <a:noFill/>
          <a:ln w="3175">
            <a:noFill/>
            <a:prstDash val="dash"/>
          </a:ln>
        </p:spPr>
        <p:txBody>
          <a:bodyPr wrap="square" lIns="63500" tIns="25400" rIns="63500" bIns="254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54000" lvl="0" indent="-254000" algn="l" fontAlgn="ctr">
              <a:lnSpc>
                <a:spcPct val="150000"/>
              </a:lnSpc>
              <a:spcBef>
                <a:spcPts val="0"/>
              </a:spcBef>
              <a:spcAft>
                <a:spcPts val="800"/>
              </a:spcAft>
              <a:buSzPct val="100000"/>
              <a:buFont typeface="Wingdings" panose="05000000000000000000" charset="0"/>
              <a:buChar char="l"/>
            </a:pPr>
            <a:r>
              <a:rPr lang="en-US" sz="1600" spc="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Error analysis</a:t>
            </a:r>
          </a:p>
          <a:p>
            <a:pPr marL="482600" lvl="1" indent="-228600" algn="l" fontAlgn="ctr">
              <a:lnSpc>
                <a:spcPct val="150000"/>
              </a:lnSpc>
              <a:spcBef>
                <a:spcPts val="0"/>
              </a:spcBef>
              <a:spcAft>
                <a:spcPts val="800"/>
              </a:spcAft>
              <a:buSzPct val="100000"/>
              <a:buFont typeface="Arial" panose="020B0604020202020204" pitchFamily="34" charset="0"/>
              <a:buChar char="○"/>
            </a:pPr>
            <a:r>
              <a:rPr lang="en-US" sz="14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Approximation error</a:t>
            </a:r>
          </a:p>
          <a:p>
            <a:pPr marL="482600" lvl="1" indent="-228600" algn="l" fontAlgn="ctr">
              <a:lnSpc>
                <a:spcPct val="150000"/>
              </a:lnSpc>
              <a:spcBef>
                <a:spcPts val="0"/>
              </a:spcBef>
              <a:spcAft>
                <a:spcPts val="800"/>
              </a:spcAft>
              <a:buSzPct val="100000"/>
              <a:buFont typeface="Arial" panose="020B0604020202020204" pitchFamily="34" charset="0"/>
              <a:buChar char="○"/>
            </a:pPr>
            <a:r>
              <a:rPr lang="en-US" sz="14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Generalization error</a:t>
            </a:r>
          </a:p>
          <a:p>
            <a:pPr marL="482600" lvl="1" indent="-228600" algn="l" fontAlgn="ctr">
              <a:lnSpc>
                <a:spcPct val="150000"/>
              </a:lnSpc>
              <a:spcBef>
                <a:spcPts val="0"/>
              </a:spcBef>
              <a:spcAft>
                <a:spcPts val="800"/>
              </a:spcAft>
              <a:buSzPct val="100000"/>
              <a:buFont typeface="Arial" panose="020B0604020202020204" pitchFamily="34" charset="0"/>
              <a:buChar char="○"/>
            </a:pPr>
            <a:r>
              <a:rPr lang="en-US" sz="14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Training error</a:t>
            </a:r>
          </a:p>
          <a:p>
            <a:pPr marL="254000" lvl="0" indent="-254000" algn="l" fontAlgn="ctr">
              <a:lnSpc>
                <a:spcPct val="150000"/>
              </a:lnSpc>
              <a:spcBef>
                <a:spcPts val="0"/>
              </a:spcBef>
              <a:spcAft>
                <a:spcPts val="800"/>
              </a:spcAft>
              <a:buSzPct val="100000"/>
              <a:buFont typeface="Wingdings" panose="05000000000000000000" charset="0"/>
              <a:buChar char="l"/>
            </a:pPr>
            <a:r>
              <a:rPr lang="en-US" sz="1600" spc="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Multiple layers: what is the advantage of multiple layers?</a:t>
            </a:r>
          </a:p>
          <a:p>
            <a:pPr marL="254000" lvl="0" indent="-254000" algn="l" fontAlgn="ctr">
              <a:lnSpc>
                <a:spcPct val="150000"/>
              </a:lnSpc>
              <a:spcBef>
                <a:spcPts val="0"/>
              </a:spcBef>
              <a:spcAft>
                <a:spcPts val="800"/>
              </a:spcAft>
              <a:buSzPct val="100000"/>
              <a:buFont typeface="Wingdings" panose="05000000000000000000" charset="0"/>
              <a:buChar char="l"/>
            </a:pPr>
            <a:r>
              <a:rPr lang="en-US" sz="1600" spc="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High-dimensional problems (overcome curse of dimensionality)</a:t>
            </a:r>
          </a:p>
          <a:p>
            <a:pPr marL="254000" lvl="0" indent="-254000" algn="l" fontAlgn="ctr">
              <a:lnSpc>
                <a:spcPct val="150000"/>
              </a:lnSpc>
              <a:spcBef>
                <a:spcPts val="0"/>
              </a:spcBef>
              <a:spcAft>
                <a:spcPts val="800"/>
              </a:spcAft>
              <a:buSzPct val="100000"/>
              <a:buFont typeface="Wingdings" panose="05000000000000000000" charset="0"/>
              <a:buChar char="l"/>
            </a:pPr>
            <a:r>
              <a:rPr lang="en-US" sz="1600" spc="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Huge number of parameters: why algorithms can find good solutions in large para space? </a:t>
            </a:r>
          </a:p>
        </p:txBody>
      </p:sp>
      <p:sp>
        <p:nvSpPr>
          <p:cNvPr id="24" name="矩形 23"/>
          <p:cNvSpPr/>
          <p:nvPr>
            <p:custDataLst>
              <p:tags r:id="rId5"/>
            </p:custDataLst>
          </p:nvPr>
        </p:nvSpPr>
        <p:spPr>
          <a:xfrm>
            <a:off x="7418070" y="1861185"/>
            <a:ext cx="4046220" cy="2489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2000">
              <a:solidFill>
                <a:srgbClr val="FFFFFF"/>
              </a:solidFill>
              <a:latin typeface="Times New Roman" panose="02020603050405020304"/>
            </a:endParaRPr>
          </a:p>
        </p:txBody>
      </p:sp>
      <mc:AlternateContent xmlns:mc="http://schemas.openxmlformats.org/markup-compatibility/2006" xmlns:a14="http://schemas.microsoft.com/office/drawing/2010/main">
        <mc:Choice Requires="a14">
          <p:sp>
            <p:nvSpPr>
              <p:cNvPr id="25" name="文本框 24"/>
              <p:cNvSpPr txBox="1"/>
              <p:nvPr>
                <p:custDataLst>
                  <p:tags r:id="rId6"/>
                </p:custDataLst>
              </p:nvPr>
            </p:nvSpPr>
            <p:spPr>
              <a:xfrm>
                <a:off x="10034270" y="1960880"/>
                <a:ext cx="1258570" cy="502285"/>
              </a:xfrm>
              <a:prstGeom prst="rect">
                <a:avLst/>
              </a:prstGeom>
              <a:noFill/>
            </p:spPr>
            <p:txBody>
              <a:bodyPr wrap="square" rtlCol="0">
                <a:no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charset="0"/>
                            </a:rPr>
                            <m:t>𝑓</m:t>
                          </m:r>
                        </m:e>
                        <m:sub>
                          <m:r>
                            <a:rPr lang="en-US" sz="2000" i="1">
                              <a:solidFill>
                                <a:srgbClr val="000000"/>
                              </a:solidFill>
                              <a:latin typeface="Cambria Math" panose="02040503050406030204" charset="0"/>
                            </a:rPr>
                            <m:t>𝑡𝑎𝑟</m:t>
                          </m:r>
                        </m:sub>
                      </m:sSub>
                    </m:oMath>
                  </m:oMathPara>
                </a14:m>
                <a:endParaRPr lang="en-US" sz="2000" dirty="0">
                  <a:solidFill>
                    <a:srgbClr val="000000"/>
                  </a:solidFill>
                  <a:latin typeface="Times New Roman" panose="02020603050405020304" charset="0"/>
                </a:endParaRPr>
              </a:p>
            </p:txBody>
          </p:sp>
        </mc:Choice>
        <mc:Fallback xmlns="">
          <p:sp>
            <p:nvSpPr>
              <p:cNvPr id="25" name="文本框 24"/>
              <p:cNvSpPr txBox="1">
                <a:spLocks noRot="1" noChangeAspect="1" noMove="1" noResize="1" noEditPoints="1" noAdjustHandles="1" noChangeArrowheads="1" noChangeShapeType="1" noTextEdit="1"/>
              </p:cNvSpPr>
              <p:nvPr>
                <p:custDataLst>
                  <p:tags r:id="rId20"/>
                </p:custDataLst>
              </p:nvPr>
            </p:nvSpPr>
            <p:spPr>
              <a:xfrm>
                <a:off x="10034270" y="1960880"/>
                <a:ext cx="1258570" cy="502285"/>
              </a:xfrm>
              <a:prstGeom prst="rect">
                <a:avLst/>
              </a:prstGeom>
              <a:blipFill rotWithShape="1">
                <a:blip r:embed="rId21"/>
                <a:stretch>
                  <a:fillRect/>
                </a:stretch>
              </a:blipFill>
            </p:spPr>
            <p:txBody>
              <a:bodyPr/>
              <a:lstStyle/>
              <a:p>
                <a:r>
                  <a:rPr lang="zh-CN" altLang="en-US">
                    <a:noFill/>
                  </a:rPr>
                  <a:t> </a:t>
                </a:r>
              </a:p>
            </p:txBody>
          </p:sp>
        </mc:Fallback>
      </mc:AlternateContent>
      <p:sp>
        <p:nvSpPr>
          <p:cNvPr id="26" name="椭圆 25"/>
          <p:cNvSpPr/>
          <p:nvPr>
            <p:custDataLst>
              <p:tags r:id="rId7"/>
            </p:custDataLst>
          </p:nvPr>
        </p:nvSpPr>
        <p:spPr>
          <a:xfrm>
            <a:off x="7570470" y="2431415"/>
            <a:ext cx="3416935" cy="153162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2000">
              <a:solidFill>
                <a:srgbClr val="FFFFFF"/>
              </a:solidFill>
              <a:latin typeface="Times New Roman" panose="02020603050405020304"/>
            </a:endParaRPr>
          </a:p>
        </p:txBody>
      </p:sp>
      <p:sp>
        <p:nvSpPr>
          <p:cNvPr id="28" name="文本框 27"/>
          <p:cNvSpPr txBox="1"/>
          <p:nvPr>
            <p:custDataLst>
              <p:tags r:id="rId8"/>
            </p:custDataLst>
          </p:nvPr>
        </p:nvSpPr>
        <p:spPr>
          <a:xfrm>
            <a:off x="8332470" y="2570480"/>
            <a:ext cx="1762125" cy="386715"/>
          </a:xfrm>
          <a:prstGeom prst="rect">
            <a:avLst/>
          </a:prstGeom>
          <a:noFill/>
        </p:spPr>
        <p:txBody>
          <a:bodyPr wrap="square" rtlCol="0">
            <a:noAutofit/>
          </a:bodyPr>
          <a:lstStyle/>
          <a:p>
            <a:pPr eaLnBrk="0" fontAlgn="base" hangingPunct="0">
              <a:spcBef>
                <a:spcPct val="0"/>
              </a:spcBef>
              <a:spcAft>
                <a:spcPct val="0"/>
              </a:spcAft>
            </a:pPr>
            <a:r>
              <a:rPr lang="en-US" sz="1400" dirty="0">
                <a:solidFill>
                  <a:srgbClr val="000000"/>
                </a:solidFill>
                <a:latin typeface="Times New Roman" panose="02020603050405020304" charset="0"/>
              </a:rPr>
              <a:t>Hypothesis set</a:t>
            </a:r>
          </a:p>
        </p:txBody>
      </p:sp>
      <mc:AlternateContent xmlns:mc="http://schemas.openxmlformats.org/markup-compatibility/2006" xmlns:a14="http://schemas.microsoft.com/office/drawing/2010/main">
        <mc:Choice Requires="a14">
          <p:sp>
            <p:nvSpPr>
              <p:cNvPr id="29" name="文本框 28"/>
              <p:cNvSpPr txBox="1"/>
              <p:nvPr>
                <p:custDataLst>
                  <p:tags r:id="rId9"/>
                </p:custDataLst>
              </p:nvPr>
            </p:nvSpPr>
            <p:spPr>
              <a:xfrm>
                <a:off x="10161270" y="2865755"/>
                <a:ext cx="539115" cy="502285"/>
              </a:xfrm>
              <a:prstGeom prst="rect">
                <a:avLst/>
              </a:prstGeom>
              <a:noFill/>
            </p:spPr>
            <p:txBody>
              <a:bodyPr wrap="square" rtlCol="0">
                <a:no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charset="0"/>
                            </a:rPr>
                            <m:t>h</m:t>
                          </m:r>
                        </m:e>
                        <m:sub>
                          <m:r>
                            <a:rPr lang="en-US" sz="2000" i="1">
                              <a:solidFill>
                                <a:srgbClr val="000000"/>
                              </a:solidFill>
                              <a:latin typeface="Cambria Math" panose="02040503050406030204" charset="0"/>
                            </a:rPr>
                            <m:t>𝐷</m:t>
                          </m:r>
                        </m:sub>
                      </m:sSub>
                    </m:oMath>
                  </m:oMathPara>
                </a14:m>
                <a:endParaRPr lang="en-US" sz="2000" dirty="0">
                  <a:solidFill>
                    <a:srgbClr val="000000"/>
                  </a:solidFill>
                  <a:latin typeface="Times New Roman" panose="02020603050405020304" charset="0"/>
                </a:endParaRPr>
              </a:p>
            </p:txBody>
          </p:sp>
        </mc:Choice>
        <mc:Fallback xmlns="">
          <p:sp>
            <p:nvSpPr>
              <p:cNvPr id="29" name="文本框 28"/>
              <p:cNvSpPr txBox="1">
                <a:spLocks noRot="1" noChangeAspect="1" noMove="1" noResize="1" noEditPoints="1" noAdjustHandles="1" noChangeArrowheads="1" noChangeShapeType="1" noTextEdit="1"/>
              </p:cNvSpPr>
              <p:nvPr>
                <p:custDataLst>
                  <p:tags r:id="rId22"/>
                </p:custDataLst>
              </p:nvPr>
            </p:nvSpPr>
            <p:spPr>
              <a:xfrm>
                <a:off x="10161270" y="2865755"/>
                <a:ext cx="539115" cy="502285"/>
              </a:xfrm>
              <a:prstGeom prst="rect">
                <a:avLst/>
              </a:prstGeom>
              <a:blipFill rotWithShape="1">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p:cNvSpPr txBox="1"/>
              <p:nvPr>
                <p:custDataLst>
                  <p:tags r:id="rId10"/>
                </p:custDataLst>
              </p:nvPr>
            </p:nvSpPr>
            <p:spPr>
              <a:xfrm>
                <a:off x="9255125" y="3064510"/>
                <a:ext cx="539115" cy="502285"/>
              </a:xfrm>
              <a:prstGeom prst="rect">
                <a:avLst/>
              </a:prstGeom>
              <a:noFill/>
            </p:spPr>
            <p:txBody>
              <a:bodyPr wrap="square" rtlCol="0">
                <a:no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charset="0"/>
                            </a:rPr>
                            <m:t>h</m:t>
                          </m:r>
                        </m:e>
                        <m:sub>
                          <m:r>
                            <a:rPr lang="en-US" sz="2000" i="1">
                              <a:solidFill>
                                <a:srgbClr val="000000"/>
                              </a:solidFill>
                              <a:latin typeface="Cambria Math" panose="02040503050406030204" charset="0"/>
                            </a:rPr>
                            <m:t>𝑠</m:t>
                          </m:r>
                        </m:sub>
                      </m:sSub>
                    </m:oMath>
                  </m:oMathPara>
                </a14:m>
                <a:endParaRPr lang="en-US" sz="2000" dirty="0">
                  <a:solidFill>
                    <a:srgbClr val="000000"/>
                  </a:solidFill>
                  <a:latin typeface="Times New Roman" panose="02020603050405020304" charset="0"/>
                </a:endParaRPr>
              </a:p>
            </p:txBody>
          </p:sp>
        </mc:Choice>
        <mc:Fallback xmlns="">
          <p:sp>
            <p:nvSpPr>
              <p:cNvPr id="30" name="文本框 29"/>
              <p:cNvSpPr txBox="1">
                <a:spLocks noRot="1" noChangeAspect="1" noMove="1" noResize="1" noEditPoints="1" noAdjustHandles="1" noChangeArrowheads="1" noChangeShapeType="1" noTextEdit="1"/>
              </p:cNvSpPr>
              <p:nvPr>
                <p:custDataLst>
                  <p:tags r:id="rId24"/>
                </p:custDataLst>
              </p:nvPr>
            </p:nvSpPr>
            <p:spPr>
              <a:xfrm>
                <a:off x="9255125" y="3064510"/>
                <a:ext cx="539115" cy="502285"/>
              </a:xfrm>
              <a:prstGeom prst="rect">
                <a:avLst/>
              </a:prstGeom>
              <a:blipFill rotWithShape="1">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p:cNvSpPr txBox="1"/>
              <p:nvPr>
                <p:custDataLst>
                  <p:tags r:id="rId11"/>
                </p:custDataLst>
              </p:nvPr>
            </p:nvSpPr>
            <p:spPr>
              <a:xfrm>
                <a:off x="7985125" y="3027680"/>
                <a:ext cx="539115" cy="502285"/>
              </a:xfrm>
              <a:prstGeom prst="rect">
                <a:avLst/>
              </a:prstGeom>
              <a:noFill/>
            </p:spPr>
            <p:txBody>
              <a:bodyPr wrap="square" rtlCol="0">
                <a:no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2000" i="1">
                          <a:solidFill>
                            <a:srgbClr val="000000"/>
                          </a:solidFill>
                          <a:latin typeface="Cambria Math" panose="02040503050406030204" charset="0"/>
                        </a:rPr>
                        <m:t>h</m:t>
                      </m:r>
                    </m:oMath>
                  </m:oMathPara>
                </a14:m>
                <a:endParaRPr lang="en-US" sz="2000" dirty="0">
                  <a:solidFill>
                    <a:srgbClr val="000000"/>
                  </a:solidFill>
                  <a:latin typeface="Times New Roman" panose="02020603050405020304" charset="0"/>
                </a:endParaRPr>
              </a:p>
            </p:txBody>
          </p:sp>
        </mc:Choice>
        <mc:Fallback xmlns="">
          <p:sp>
            <p:nvSpPr>
              <p:cNvPr id="31" name="文本框 30"/>
              <p:cNvSpPr txBox="1">
                <a:spLocks noRot="1" noChangeAspect="1" noMove="1" noResize="1" noEditPoints="1" noAdjustHandles="1" noChangeArrowheads="1" noChangeShapeType="1" noTextEdit="1"/>
              </p:cNvSpPr>
              <p:nvPr>
                <p:custDataLst>
                  <p:tags r:id="rId26"/>
                </p:custDataLst>
              </p:nvPr>
            </p:nvSpPr>
            <p:spPr>
              <a:xfrm>
                <a:off x="7985125" y="3027680"/>
                <a:ext cx="539115" cy="502285"/>
              </a:xfrm>
              <a:prstGeom prst="rect">
                <a:avLst/>
              </a:prstGeom>
              <a:blipFill rotWithShape="1">
                <a:blip r:embed="rId27"/>
                <a:stretch>
                  <a:fillRect/>
                </a:stretch>
              </a:blipFill>
            </p:spPr>
            <p:txBody>
              <a:bodyPr/>
              <a:lstStyle/>
              <a:p>
                <a:r>
                  <a:rPr lang="zh-CN" altLang="en-US">
                    <a:noFill/>
                  </a:rPr>
                  <a:t> </a:t>
                </a:r>
              </a:p>
            </p:txBody>
          </p:sp>
        </mc:Fallback>
      </mc:AlternateContent>
      <p:cxnSp>
        <p:nvCxnSpPr>
          <p:cNvPr id="32" name="直接箭头连接符 31"/>
          <p:cNvCxnSpPr>
            <a:stCxn id="29" idx="0"/>
            <a:endCxn id="25" idx="2"/>
          </p:cNvCxnSpPr>
          <p:nvPr>
            <p:custDataLst>
              <p:tags r:id="rId12"/>
            </p:custDataLst>
          </p:nvPr>
        </p:nvCxnSpPr>
        <p:spPr>
          <a:xfrm flipV="1">
            <a:off x="10431145" y="2463165"/>
            <a:ext cx="232410" cy="40259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endCxn id="29" idx="1"/>
          </p:cNvCxnSpPr>
          <p:nvPr>
            <p:custDataLst>
              <p:tags r:id="rId13"/>
            </p:custDataLst>
          </p:nvPr>
        </p:nvCxnSpPr>
        <p:spPr>
          <a:xfrm flipV="1">
            <a:off x="9695375" y="3117256"/>
            <a:ext cx="466090" cy="5715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custDataLst>
              <p:tags r:id="rId14"/>
            </p:custDataLst>
          </p:nvPr>
        </p:nvCxnSpPr>
        <p:spPr>
          <a:xfrm>
            <a:off x="8417463" y="3183830"/>
            <a:ext cx="898525" cy="7556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文本框 34"/>
          <p:cNvSpPr txBox="1"/>
          <p:nvPr>
            <p:custDataLst>
              <p:tags r:id="rId15"/>
            </p:custDataLst>
          </p:nvPr>
        </p:nvSpPr>
        <p:spPr>
          <a:xfrm>
            <a:off x="10550525" y="2570480"/>
            <a:ext cx="1085850" cy="386715"/>
          </a:xfrm>
          <a:prstGeom prst="rect">
            <a:avLst/>
          </a:prstGeom>
          <a:noFill/>
        </p:spPr>
        <p:txBody>
          <a:bodyPr wrap="square" rtlCol="0">
            <a:noAutofit/>
          </a:bodyPr>
          <a:lstStyle/>
          <a:p>
            <a:pPr eaLnBrk="0" fontAlgn="base" hangingPunct="0">
              <a:spcBef>
                <a:spcPct val="0"/>
              </a:spcBef>
              <a:spcAft>
                <a:spcPct val="0"/>
              </a:spcAft>
            </a:pPr>
            <a:r>
              <a:rPr lang="en-US" sz="1400" dirty="0">
                <a:solidFill>
                  <a:srgbClr val="000000"/>
                </a:solidFill>
                <a:latin typeface="Times New Roman" panose="02020603050405020304" charset="0"/>
              </a:rPr>
              <a:t>App err</a:t>
            </a:r>
          </a:p>
        </p:txBody>
      </p:sp>
      <p:sp>
        <p:nvSpPr>
          <p:cNvPr id="36" name="文本框 35"/>
          <p:cNvSpPr txBox="1"/>
          <p:nvPr>
            <p:custDataLst>
              <p:tags r:id="rId16"/>
            </p:custDataLst>
          </p:nvPr>
        </p:nvSpPr>
        <p:spPr>
          <a:xfrm>
            <a:off x="9794240" y="3250565"/>
            <a:ext cx="1085850" cy="386715"/>
          </a:xfrm>
          <a:prstGeom prst="rect">
            <a:avLst/>
          </a:prstGeom>
          <a:noFill/>
        </p:spPr>
        <p:txBody>
          <a:bodyPr wrap="square" rtlCol="0">
            <a:noAutofit/>
          </a:bodyPr>
          <a:lstStyle/>
          <a:p>
            <a:pPr eaLnBrk="0" fontAlgn="base" hangingPunct="0">
              <a:spcBef>
                <a:spcPct val="0"/>
              </a:spcBef>
              <a:spcAft>
                <a:spcPct val="0"/>
              </a:spcAft>
            </a:pPr>
            <a:r>
              <a:rPr lang="en-US" sz="1400" dirty="0">
                <a:solidFill>
                  <a:srgbClr val="000000"/>
                </a:solidFill>
                <a:latin typeface="Times New Roman" panose="02020603050405020304" charset="0"/>
              </a:rPr>
              <a:t>gen err</a:t>
            </a:r>
          </a:p>
        </p:txBody>
      </p:sp>
      <p:sp>
        <p:nvSpPr>
          <p:cNvPr id="37" name="文本框 36"/>
          <p:cNvSpPr txBox="1"/>
          <p:nvPr>
            <p:custDataLst>
              <p:tags r:id="rId17"/>
            </p:custDataLst>
          </p:nvPr>
        </p:nvSpPr>
        <p:spPr>
          <a:xfrm>
            <a:off x="8526780" y="3259455"/>
            <a:ext cx="1085850" cy="386715"/>
          </a:xfrm>
          <a:prstGeom prst="rect">
            <a:avLst/>
          </a:prstGeom>
          <a:noFill/>
        </p:spPr>
        <p:txBody>
          <a:bodyPr wrap="square" rtlCol="0">
            <a:noAutofit/>
          </a:bodyPr>
          <a:lstStyle/>
          <a:p>
            <a:pPr eaLnBrk="0" fontAlgn="base" hangingPunct="0">
              <a:spcBef>
                <a:spcPct val="0"/>
              </a:spcBef>
              <a:spcAft>
                <a:spcPct val="0"/>
              </a:spcAft>
            </a:pPr>
            <a:r>
              <a:rPr lang="en-US" sz="1400" dirty="0">
                <a:solidFill>
                  <a:srgbClr val="000000"/>
                </a:solidFill>
                <a:latin typeface="Times New Roman" panose="02020603050405020304" charset="0"/>
              </a:rPr>
              <a:t>train err</a:t>
            </a:r>
          </a:p>
        </p:txBody>
      </p:sp>
      <p:sp>
        <p:nvSpPr>
          <p:cNvPr id="2" name="文本框 1"/>
          <p:cNvSpPr txBox="1"/>
          <p:nvPr>
            <p:custDataLst>
              <p:tags r:id="rId18"/>
            </p:custDataLst>
          </p:nvPr>
        </p:nvSpPr>
        <p:spPr>
          <a:xfrm>
            <a:off x="1029335" y="86360"/>
            <a:ext cx="10160000" cy="521970"/>
          </a:xfrm>
          <a:prstGeom prst="rect">
            <a:avLst/>
          </a:prstGeom>
          <a:noFill/>
        </p:spPr>
        <p:txBody>
          <a:bodyPr wrap="square" rtlCol="0" anchor="t">
            <a:spAutoFit/>
          </a:bodyPr>
          <a:lstStyle/>
          <a:p>
            <a:pPr>
              <a:buClrTx/>
              <a:buSzTx/>
              <a:buFontTx/>
            </a:pPr>
            <a:r>
              <a:rPr lang="zh-CN" altLang="en-US" sz="2800" spc="60" dirty="0">
                <a:solidFill>
                  <a:schemeClr val="bg1"/>
                </a:solidFill>
                <a:latin typeface="微软雅黑" panose="020B0503020204020204" charset="-122"/>
                <a:ea typeface="微软雅黑" panose="020B0503020204020204" charset="-122"/>
                <a:cs typeface="微软雅黑" panose="020B0503020204020204" charset="-122"/>
                <a:sym typeface="+mn-ea"/>
              </a:rPr>
              <a:t>误差分析、多层网络的优势、高维问题、训练</a:t>
            </a:r>
          </a:p>
        </p:txBody>
      </p:sp>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1029335" y="86360"/>
            <a:ext cx="10160000" cy="521970"/>
          </a:xfrm>
          <a:prstGeom prst="rect">
            <a:avLst/>
          </a:prstGeom>
          <a:noFill/>
        </p:spPr>
        <p:txBody>
          <a:bodyPr wrap="square" rtlCol="0" anchor="t">
            <a:spAutoFit/>
          </a:bodyPr>
          <a:lstStyle/>
          <a:p>
            <a:pPr algn="l">
              <a:buClrTx/>
              <a:buSzTx/>
              <a:buFontTx/>
            </a:pPr>
            <a:r>
              <a:rPr lang="en-US" altLang="zh-CN" sz="2800" dirty="0">
                <a:solidFill>
                  <a:schemeClr val="bg1"/>
                </a:solidFill>
                <a:sym typeface="+mn-ea"/>
              </a:rPr>
              <a:t>Curse of dimensionality</a:t>
            </a:r>
            <a:endParaRPr lang="en-US" altLang="zh-CN" sz="28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endParaRPr>
          </a:p>
        </p:txBody>
      </p:sp>
      <p:pic>
        <p:nvPicPr>
          <p:cNvPr id="4" name="图片 3"/>
          <p:cNvPicPr>
            <a:picLocks noChangeAspect="1"/>
          </p:cNvPicPr>
          <p:nvPr>
            <p:custDataLst>
              <p:tags r:id="rId3"/>
            </p:custDataLst>
          </p:nvPr>
        </p:nvPicPr>
        <p:blipFill>
          <a:blip r:embed="rId5">
            <a:clrChange>
              <a:clrFrom>
                <a:srgbClr val="FFFFFF">
                  <a:alpha val="100000"/>
                </a:srgbClr>
              </a:clrFrom>
              <a:clrTo>
                <a:srgbClr val="FFFFFF">
                  <a:alpha val="100000"/>
                  <a:alpha val="0"/>
                </a:srgbClr>
              </a:clrTo>
            </a:clrChange>
          </a:blip>
          <a:stretch>
            <a:fillRect/>
          </a:stretch>
        </p:blipFill>
        <p:spPr>
          <a:xfrm>
            <a:off x="275590" y="1039495"/>
            <a:ext cx="11668125" cy="4946015"/>
          </a:xfrm>
          <a:prstGeom prst="rect">
            <a:avLst/>
          </a:prstGeom>
        </p:spPr>
      </p:pic>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1029335" y="86360"/>
            <a:ext cx="10160000" cy="521970"/>
          </a:xfrm>
          <a:prstGeom prst="rect">
            <a:avLst/>
          </a:prstGeom>
          <a:noFill/>
        </p:spPr>
        <p:txBody>
          <a:bodyPr wrap="square" rtlCol="0" anchor="t">
            <a:spAutoFit/>
          </a:bodyPr>
          <a:lstStyle/>
          <a:p>
            <a:pPr algn="l">
              <a:buClrTx/>
              <a:buSzTx/>
              <a:buFontTx/>
            </a:pPr>
            <a:r>
              <a:rPr lang="en-US" altLang="zh-CN" sz="2800" dirty="0">
                <a:solidFill>
                  <a:schemeClr val="bg1"/>
                </a:solidFill>
                <a:sym typeface="+mn-ea"/>
              </a:rPr>
              <a:t>Curse of dimensionality</a:t>
            </a:r>
            <a:endParaRPr lang="en-US" altLang="zh-CN" sz="28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endParaRPr>
          </a:p>
        </p:txBody>
      </p:sp>
      <p:pic>
        <p:nvPicPr>
          <p:cNvPr id="3" name="图片 2"/>
          <p:cNvPicPr>
            <a:picLocks noChangeAspect="1"/>
          </p:cNvPicPr>
          <p:nvPr>
            <p:custDataLst>
              <p:tags r:id="rId3"/>
            </p:custDataLst>
          </p:nvPr>
        </p:nvPicPr>
        <p:blipFill>
          <a:blip r:embed="rId5">
            <a:clrChange>
              <a:clrFrom>
                <a:srgbClr val="FFFFFF">
                  <a:alpha val="100000"/>
                </a:srgbClr>
              </a:clrFrom>
              <a:clrTo>
                <a:srgbClr val="FFFFFF">
                  <a:alpha val="100000"/>
                  <a:alpha val="0"/>
                </a:srgbClr>
              </a:clrTo>
            </a:clrChange>
          </a:blip>
          <a:stretch>
            <a:fillRect/>
          </a:stretch>
        </p:blipFill>
        <p:spPr>
          <a:xfrm>
            <a:off x="59055" y="1004570"/>
            <a:ext cx="12073890" cy="5239385"/>
          </a:xfrm>
          <a:prstGeom prst="rect">
            <a:avLst/>
          </a:prstGeom>
        </p:spPr>
      </p:pic>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1029335" y="86360"/>
            <a:ext cx="10160000" cy="521970"/>
          </a:xfrm>
          <a:prstGeom prst="rect">
            <a:avLst/>
          </a:prstGeom>
          <a:noFill/>
        </p:spPr>
        <p:txBody>
          <a:bodyPr wrap="square" rtlCol="0" anchor="t">
            <a:spAutoFit/>
          </a:bodyPr>
          <a:lstStyle/>
          <a:p>
            <a:pPr algn="l">
              <a:buClrTx/>
              <a:buSzTx/>
              <a:buFontTx/>
            </a:pPr>
            <a:r>
              <a:rPr lang="en-US" altLang="zh-CN" sz="2800" dirty="0">
                <a:solidFill>
                  <a:schemeClr val="bg1"/>
                </a:solidFill>
                <a:sym typeface="+mn-ea"/>
              </a:rPr>
              <a:t>Curse of dimensionality</a:t>
            </a:r>
            <a:endParaRPr lang="en-US" altLang="zh-CN" sz="28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endParaRPr>
          </a:p>
        </p:txBody>
      </p:sp>
      <p:pic>
        <p:nvPicPr>
          <p:cNvPr id="4" name="图片 3"/>
          <p:cNvPicPr>
            <a:picLocks noChangeAspect="1"/>
          </p:cNvPicPr>
          <p:nvPr>
            <p:custDataLst>
              <p:tags r:id="rId3"/>
            </p:custDataLst>
          </p:nvPr>
        </p:nvPicPr>
        <p:blipFill>
          <a:blip r:embed="rId6">
            <a:clrChange>
              <a:clrFrom>
                <a:srgbClr val="FFFFFF">
                  <a:alpha val="100000"/>
                </a:srgbClr>
              </a:clrFrom>
              <a:clrTo>
                <a:srgbClr val="FFFFFF">
                  <a:alpha val="100000"/>
                  <a:alpha val="0"/>
                </a:srgbClr>
              </a:clrTo>
            </a:clrChange>
          </a:blip>
          <a:stretch>
            <a:fillRect/>
          </a:stretch>
        </p:blipFill>
        <p:spPr>
          <a:xfrm>
            <a:off x="123190" y="841375"/>
            <a:ext cx="11972290" cy="1837055"/>
          </a:xfrm>
          <a:prstGeom prst="rect">
            <a:avLst/>
          </a:prstGeom>
        </p:spPr>
      </p:pic>
      <p:pic>
        <p:nvPicPr>
          <p:cNvPr id="5" name="图片 4"/>
          <p:cNvPicPr>
            <a:picLocks noChangeAspect="1"/>
          </p:cNvPicPr>
          <p:nvPr>
            <p:custDataLst>
              <p:tags r:id="rId4"/>
            </p:custDataLst>
          </p:nvPr>
        </p:nvPicPr>
        <p:blipFill>
          <a:blip r:embed="rId7">
            <a:clrChange>
              <a:clrFrom>
                <a:srgbClr val="FFFFFF">
                  <a:alpha val="100000"/>
                </a:srgbClr>
              </a:clrFrom>
              <a:clrTo>
                <a:srgbClr val="FFFFFF">
                  <a:alpha val="100000"/>
                  <a:alpha val="0"/>
                </a:srgbClr>
              </a:clrTo>
            </a:clrChange>
          </a:blip>
          <a:stretch>
            <a:fillRect/>
          </a:stretch>
        </p:blipFill>
        <p:spPr>
          <a:xfrm>
            <a:off x="659130" y="2808605"/>
            <a:ext cx="8879205" cy="3279775"/>
          </a:xfrm>
          <a:prstGeom prst="rect">
            <a:avLst/>
          </a:prstGeom>
        </p:spPr>
      </p:pic>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1029335" y="86360"/>
            <a:ext cx="10160000" cy="521970"/>
          </a:xfrm>
          <a:prstGeom prst="rect">
            <a:avLst/>
          </a:prstGeom>
          <a:noFill/>
        </p:spPr>
        <p:txBody>
          <a:bodyPr wrap="square" rtlCol="0" anchor="t">
            <a:spAutoFit/>
          </a:bodyPr>
          <a:lstStyle/>
          <a:p>
            <a:pPr algn="l">
              <a:buClrTx/>
              <a:buSzTx/>
              <a:buFontTx/>
            </a:pPr>
            <a:r>
              <a:rPr lang="en-US" altLang="zh-CN" sz="2800" dirty="0">
                <a:solidFill>
                  <a:schemeClr val="bg1"/>
                </a:solidFill>
                <a:sym typeface="+mn-ea"/>
              </a:rPr>
              <a:t>Curse of dimensionality</a:t>
            </a:r>
            <a:endParaRPr lang="en-US" altLang="zh-CN" sz="28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endParaRPr>
          </a:p>
        </p:txBody>
      </p:sp>
      <p:pic>
        <p:nvPicPr>
          <p:cNvPr id="6" name="图片 5"/>
          <p:cNvPicPr>
            <a:picLocks noChangeAspect="1"/>
          </p:cNvPicPr>
          <p:nvPr>
            <p:custDataLst>
              <p:tags r:id="rId3"/>
            </p:custDataLst>
          </p:nvPr>
        </p:nvPicPr>
        <p:blipFill>
          <a:blip r:embed="rId7">
            <a:clrChange>
              <a:clrFrom>
                <a:srgbClr val="FFFFFF">
                  <a:alpha val="100000"/>
                </a:srgbClr>
              </a:clrFrom>
              <a:clrTo>
                <a:srgbClr val="FFFFFF">
                  <a:alpha val="100000"/>
                  <a:alpha val="0"/>
                </a:srgbClr>
              </a:clrTo>
            </a:clrChange>
          </a:blip>
          <a:stretch>
            <a:fillRect/>
          </a:stretch>
        </p:blipFill>
        <p:spPr>
          <a:xfrm>
            <a:off x="257253" y="1222992"/>
            <a:ext cx="11704164" cy="3154063"/>
          </a:xfrm>
          <a:prstGeom prst="rect">
            <a:avLst/>
          </a:prstGeom>
        </p:spPr>
      </p:pic>
      <p:sp>
        <p:nvSpPr>
          <p:cNvPr id="8" name="矩形 7"/>
          <p:cNvSpPr/>
          <p:nvPr>
            <p:custDataLst>
              <p:tags r:id="rId4"/>
            </p:custDataLst>
          </p:nvPr>
        </p:nvSpPr>
        <p:spPr>
          <a:xfrm>
            <a:off x="433713" y="4408805"/>
            <a:ext cx="2107565" cy="583565"/>
          </a:xfrm>
          <a:prstGeom prst="rect">
            <a:avLst/>
          </a:prstGeom>
        </p:spPr>
        <p:txBody>
          <a:bodyPr wrap="none">
            <a:spAutoFit/>
          </a:bodyPr>
          <a:lstStyle/>
          <a:p>
            <a:pPr marL="457200" indent="-457200">
              <a:buFont typeface="Arial" panose="020B0604020202020204" pitchFamily="34" charset="0"/>
              <a:buChar char="•"/>
            </a:pPr>
            <a:r>
              <a:rPr lang="en-US" altLang="zh-CN" sz="3200" dirty="0">
                <a:latin typeface="Times New Roman" panose="02020603050405020304" charset="0"/>
                <a:cs typeface="Times New Roman" panose="02020603050405020304" charset="0"/>
              </a:rPr>
              <a:t>Reading:</a:t>
            </a:r>
            <a:endParaRPr lang="zh-CN" altLang="en-US" sz="3200" dirty="0">
              <a:latin typeface="Times New Roman" panose="02020603050405020304" charset="0"/>
              <a:cs typeface="Times New Roman" panose="02020603050405020304" charset="0"/>
            </a:endParaRPr>
          </a:p>
        </p:txBody>
      </p:sp>
      <p:pic>
        <p:nvPicPr>
          <p:cNvPr id="9" name="图片 8"/>
          <p:cNvPicPr>
            <a:picLocks noChangeAspect="1"/>
          </p:cNvPicPr>
          <p:nvPr>
            <p:custDataLst>
              <p:tags r:id="rId5"/>
            </p:custDataLst>
          </p:nvPr>
        </p:nvPicPr>
        <p:blipFill>
          <a:blip r:embed="rId8">
            <a:clrChange>
              <a:clrFrom>
                <a:srgbClr val="FFFFFF">
                  <a:alpha val="100000"/>
                </a:srgbClr>
              </a:clrFrom>
              <a:clrTo>
                <a:srgbClr val="FFFFFF">
                  <a:alpha val="100000"/>
                  <a:alpha val="0"/>
                </a:srgbClr>
              </a:clrTo>
            </a:clrChange>
          </a:blip>
          <a:stretch>
            <a:fillRect/>
          </a:stretch>
        </p:blipFill>
        <p:spPr>
          <a:xfrm>
            <a:off x="1882775" y="4992370"/>
            <a:ext cx="8426450" cy="1353820"/>
          </a:xfrm>
          <a:prstGeom prst="rect">
            <a:avLst/>
          </a:prstGeom>
        </p:spPr>
      </p:pic>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261100" y="2733040"/>
            <a:ext cx="5648325" cy="2070735"/>
          </a:xfrm>
        </p:spPr>
        <p:txBody>
          <a:bodyPr/>
          <a:lstStyle/>
          <a:p>
            <a:r>
              <a:rPr lang="zh-CN" altLang="en-US" spc="6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深度学习的历史简介</a:t>
            </a:r>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12</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descr="图片包含 天空, 户外, 树, 草&#10;&#10;描述已自动生成"/>
          <p:cNvPicPr>
            <a:picLocks noChangeAspect="1"/>
          </p:cNvPicPr>
          <p:nvPr>
            <p:custDataLst>
              <p:tags r:id="rId1"/>
            </p:custDataLst>
          </p:nvPr>
        </p:nvPicPr>
        <p:blipFill rotWithShape="1">
          <a:blip r:embed="rId3" cstate="print">
            <a:alphaModFix amt="85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51734" t="12868" b="12127"/>
          <a:stretch>
            <a:fillRect/>
          </a:stretch>
        </p:blipFill>
        <p:spPr>
          <a:xfrm>
            <a:off x="0" y="3810"/>
            <a:ext cx="5884545" cy="68580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4740" y="8255"/>
            <a:ext cx="7886700" cy="674370"/>
          </a:xfrm>
        </p:spPr>
        <p:txBody>
          <a:bodyPr/>
          <a:lstStyle/>
          <a:p>
            <a:r>
              <a:rPr lang="en-US" altLang="zh-CN" dirty="0">
                <a:solidFill>
                  <a:schemeClr val="bg1"/>
                </a:solidFill>
              </a:rPr>
              <a:t>What AI can do?</a:t>
            </a:r>
            <a:endParaRPr lang="zh-CN" altLang="en-US" dirty="0">
              <a:solidFill>
                <a:schemeClr val="bg1"/>
              </a:solidFill>
            </a:endParaRPr>
          </a:p>
        </p:txBody>
      </p:sp>
      <p:pic>
        <p:nvPicPr>
          <p:cNvPr id="4" name="图片 3"/>
          <p:cNvPicPr>
            <a:picLocks noChangeAspect="1"/>
          </p:cNvPicPr>
          <p:nvPr/>
        </p:nvPicPr>
        <p:blipFill>
          <a:blip r:embed="rId2"/>
          <a:stretch>
            <a:fillRect/>
          </a:stretch>
        </p:blipFill>
        <p:spPr>
          <a:xfrm>
            <a:off x="2118995" y="1207034"/>
            <a:ext cx="3598611" cy="2197559"/>
          </a:xfrm>
          <a:prstGeom prst="rect">
            <a:avLst/>
          </a:prstGeom>
        </p:spPr>
      </p:pic>
      <p:pic>
        <p:nvPicPr>
          <p:cNvPr id="5"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6766" y="1309057"/>
            <a:ext cx="1493231" cy="1978532"/>
          </a:xfrm>
          <a:prstGeom prst="rect">
            <a:avLst/>
          </a:prstGeom>
          <a:ln>
            <a:noFill/>
          </a:ln>
          <a:effectLst>
            <a:outerShdw blurRad="190500" algn="tl" rotWithShape="0">
              <a:srgbClr val="000000">
                <a:alpha val="70000"/>
              </a:srgbClr>
            </a:outerShdw>
          </a:effectLst>
        </p:spPr>
      </p:pic>
      <p:pic>
        <p:nvPicPr>
          <p:cNvPr id="6"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t="45051" r="23307" b="19394"/>
          <a:stretch>
            <a:fillRect/>
          </a:stretch>
        </p:blipFill>
        <p:spPr>
          <a:xfrm>
            <a:off x="2179716" y="3872586"/>
            <a:ext cx="2214194" cy="1045948"/>
          </a:xfrm>
          <a:prstGeom prst="rect">
            <a:avLst/>
          </a:prstGeom>
          <a:ln>
            <a:noFill/>
          </a:ln>
          <a:effectLst>
            <a:outerShdw blurRad="190500" algn="tl" rotWithShape="0">
              <a:srgbClr val="000000">
                <a:alpha val="70000"/>
              </a:srgbClr>
            </a:outerShdw>
          </a:effectLst>
        </p:spPr>
      </p:pic>
      <p:pic>
        <p:nvPicPr>
          <p:cNvPr id="7" name="图片 6"/>
          <p:cNvPicPr>
            <a:picLocks noChangeAspect="1"/>
          </p:cNvPicPr>
          <p:nvPr/>
        </p:nvPicPr>
        <p:blipFill>
          <a:blip r:embed="rId5"/>
          <a:stretch>
            <a:fillRect/>
          </a:stretch>
        </p:blipFill>
        <p:spPr>
          <a:xfrm>
            <a:off x="8519405" y="2360570"/>
            <a:ext cx="1695946" cy="2088045"/>
          </a:xfrm>
          <a:prstGeom prst="rect">
            <a:avLst/>
          </a:prstGeom>
        </p:spPr>
      </p:pic>
      <p:sp>
        <p:nvSpPr>
          <p:cNvPr id="10" name="矩形 9"/>
          <p:cNvSpPr/>
          <p:nvPr/>
        </p:nvSpPr>
        <p:spPr>
          <a:xfrm>
            <a:off x="2059781" y="5298267"/>
            <a:ext cx="8189259" cy="645160"/>
          </a:xfrm>
          <a:prstGeom prst="rect">
            <a:avLst/>
          </a:prstGeom>
        </p:spPr>
        <p:txBody>
          <a:bodyPr wrap="square">
            <a:spAutoFit/>
          </a:bodyPr>
          <a:lstStyle/>
          <a:p>
            <a:r>
              <a:rPr lang="en-US" altLang="zh-CN" dirty="0"/>
              <a:t>massive investments from industry giants such as Google, and exponential growth in research publications</a:t>
            </a:r>
          </a:p>
        </p:txBody>
      </p:sp>
      <p:pic>
        <p:nvPicPr>
          <p:cNvPr id="11" name="Picture 2" descr="Image result for MNIS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86532" y="3617028"/>
            <a:ext cx="1896850" cy="14226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33450" y="1253490"/>
            <a:ext cx="7886700" cy="4351338"/>
          </a:xfrm>
        </p:spPr>
        <p:txBody>
          <a:bodyPr/>
          <a:lstStyle/>
          <a:p>
            <a:r>
              <a:rPr lang="zh-CN" altLang="en-US" dirty="0"/>
              <a:t>它是谁？</a:t>
            </a:r>
            <a:endParaRPr lang="en-US" altLang="zh-CN" dirty="0"/>
          </a:p>
          <a:p>
            <a:r>
              <a:rPr lang="zh-CN" altLang="en-US" dirty="0"/>
              <a:t>它从哪里来？</a:t>
            </a:r>
            <a:endParaRPr lang="en-US" altLang="zh-CN" dirty="0"/>
          </a:p>
          <a:p>
            <a:r>
              <a:rPr lang="zh-CN" altLang="en-US" dirty="0"/>
              <a:t>它将到哪里去？</a:t>
            </a:r>
          </a:p>
        </p:txBody>
      </p:sp>
      <p:sp>
        <p:nvSpPr>
          <p:cNvPr id="4" name="矩形 3"/>
          <p:cNvSpPr/>
          <p:nvPr/>
        </p:nvSpPr>
        <p:spPr>
          <a:xfrm>
            <a:off x="738505" y="5755640"/>
            <a:ext cx="9692005" cy="645160"/>
          </a:xfrm>
          <a:prstGeom prst="rect">
            <a:avLst/>
          </a:prstGeom>
        </p:spPr>
        <p:txBody>
          <a:bodyPr wrap="square">
            <a:spAutoFit/>
          </a:bodyPr>
          <a:lstStyle/>
          <a:p>
            <a:r>
              <a:rPr lang="en-US" altLang="zh-CN" dirty="0">
                <a:hlinkClick r:id="rId2"/>
              </a:rPr>
              <a:t>Reference: </a:t>
            </a:r>
            <a:endParaRPr lang="en-US" altLang="zh-CN" dirty="0"/>
          </a:p>
          <a:p>
            <a:r>
              <a:rPr lang="en-US" altLang="zh-CN" dirty="0">
                <a:hlinkClick r:id="rId2"/>
              </a:rPr>
              <a:t>http://www.andreykurenkov.com/writing/ai/a-brief-history-of-neural-nets-and-deep-learning/</a:t>
            </a:r>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单个神经元如何感知信息</a:t>
            </a:r>
          </a:p>
        </p:txBody>
      </p:sp>
      <p:sp>
        <p:nvSpPr>
          <p:cNvPr id="5" name="文本框 4"/>
          <p:cNvSpPr txBox="1"/>
          <p:nvPr>
            <p:custDataLst>
              <p:tags r:id="rId2"/>
            </p:custDataLst>
          </p:nvPr>
        </p:nvSpPr>
        <p:spPr>
          <a:xfrm>
            <a:off x="393700" y="917059"/>
            <a:ext cx="6172200" cy="460375"/>
          </a:xfrm>
          <a:prstGeom prst="rect">
            <a:avLst/>
          </a:prstGeom>
          <a:noFill/>
        </p:spPr>
        <p:txBody>
          <a:bodyPr wrap="square">
            <a:spAutoFit/>
          </a:bodyPr>
          <a:lstStyle/>
          <a:p>
            <a:pPr marL="285750" indent="-285750">
              <a:buFont typeface="Arial" panose="020B0604020202020204" pitchFamily="34" charset="0"/>
              <a:buChar char="•"/>
            </a:pPr>
            <a:r>
              <a:rPr lang="zh-CN" altLang="en-US" sz="2400" b="0" i="0" u="none" strike="noStrike" baseline="0" dirty="0">
                <a:solidFill>
                  <a:schemeClr val="tx2"/>
                </a:solidFill>
                <a:latin typeface="FandolSong-Regular-Identity-H"/>
              </a:rPr>
              <a:t>一个</a:t>
            </a:r>
            <a:r>
              <a:rPr lang="zh-CN" altLang="en-US" sz="2400" dirty="0">
                <a:latin typeface="LMRoman10-Regular-Identity-H"/>
                <a:sym typeface="+mn-ea"/>
              </a:rPr>
              <a:t>预测股票升降的</a:t>
            </a:r>
            <a:r>
              <a:rPr lang="zh-CN" altLang="en-US" sz="2400" b="0" i="0" u="none" strike="noStrike" baseline="0" dirty="0">
                <a:solidFill>
                  <a:schemeClr val="tx2"/>
                </a:solidFill>
                <a:latin typeface="FandolSong-Regular-Identity-H"/>
              </a:rPr>
              <a:t>例子：</a:t>
            </a:r>
          </a:p>
        </p:txBody>
      </p:sp>
      <mc:AlternateContent xmlns:mc="http://schemas.openxmlformats.org/markup-compatibility/2006" xmlns:a14="http://schemas.microsoft.com/office/drawing/2010/main">
        <mc:Choice Requires="a14">
          <p:sp>
            <p:nvSpPr>
              <p:cNvPr id="4" name="文本框 3"/>
              <p:cNvSpPr txBox="1"/>
              <p:nvPr>
                <p:custDataLst>
                  <p:tags r:id="rId3"/>
                </p:custDataLst>
              </p:nvPr>
            </p:nvSpPr>
            <p:spPr>
              <a:xfrm>
                <a:off x="682625" y="1436489"/>
                <a:ext cx="11092180" cy="1026160"/>
              </a:xfrm>
              <a:prstGeom prst="rect">
                <a:avLst/>
              </a:prstGeom>
              <a:noFill/>
            </p:spPr>
            <p:txBody>
              <a:bodyPr wrap="square">
                <a:spAutoFit/>
              </a:bodyPr>
              <a:lstStyle/>
              <a:p>
                <a:pPr algn="l">
                  <a:lnSpc>
                    <a:spcPct val="150000"/>
                  </a:lnSpc>
                </a:pPr>
                <a:r>
                  <a:rPr lang="zh-CN" altLang="en-US" sz="2000" b="0" i="0" u="none" strike="noStrike" baseline="0" dirty="0">
                    <a:latin typeface="+mn-ea"/>
                    <a:cs typeface="+mn-ea"/>
                  </a:rPr>
                  <a:t>假设</a:t>
                </a:r>
                <a:r>
                  <a:rPr lang="en-US" altLang="zh-CN" sz="2000" b="0" i="0" u="none" strike="noStrike" baseline="0" dirty="0">
                    <a:latin typeface="+mn-ea"/>
                    <a:cs typeface="+mn-ea"/>
                  </a:rPr>
                  <a:t>A </a:t>
                </a:r>
                <a:r>
                  <a:rPr lang="zh-CN" altLang="en-US" sz="2000" b="0" i="0" u="none" strike="noStrike" baseline="0" dirty="0">
                    <a:latin typeface="+mn-ea"/>
                    <a:cs typeface="+mn-ea"/>
                  </a:rPr>
                  <a:t>有两个朋友，</a:t>
                </a:r>
                <a:r>
                  <a:rPr lang="en-US" altLang="zh-CN" sz="2000" b="0" i="0" u="none" strike="noStrike" baseline="0" dirty="0">
                    <a:latin typeface="+mn-ea"/>
                    <a:cs typeface="+mn-ea"/>
                  </a:rPr>
                  <a:t>B </a:t>
                </a:r>
                <a:r>
                  <a:rPr lang="zh-CN" altLang="en-US" sz="2000" b="0" i="0" u="none" strike="noStrike" baseline="0" dirty="0">
                    <a:latin typeface="+mn-ea"/>
                    <a:cs typeface="+mn-ea"/>
                  </a:rPr>
                  <a:t>和</a:t>
                </a:r>
                <a:r>
                  <a:rPr lang="en-US" altLang="zh-CN" sz="2000" b="0" i="0" u="none" strike="noStrike" baseline="0" dirty="0">
                    <a:latin typeface="+mn-ea"/>
                    <a:cs typeface="+mn-ea"/>
                  </a:rPr>
                  <a:t>C</a:t>
                </a:r>
                <a:r>
                  <a:rPr lang="zh-CN" altLang="en-US" sz="2000" b="0" i="0" u="none" strike="noStrike" baseline="0" dirty="0">
                    <a:latin typeface="+mn-ea"/>
                    <a:cs typeface="+mn-ea"/>
                  </a:rPr>
                  <a:t>。</a:t>
                </a:r>
                <a:r>
                  <a:rPr lang="en-US" altLang="zh-CN" sz="2000" b="0" i="0" u="none" strike="noStrike" baseline="0" dirty="0">
                    <a:latin typeface="+mn-ea"/>
                    <a:cs typeface="+mn-ea"/>
                  </a:rPr>
                  <a:t>A </a:t>
                </a:r>
                <a:r>
                  <a:rPr lang="zh-CN" altLang="en-US" sz="2000" b="0" i="0" u="none" strike="noStrike" baseline="0" dirty="0">
                    <a:latin typeface="+mn-ea"/>
                    <a:cs typeface="+mn-ea"/>
                  </a:rPr>
                  <a:t>自己有一个判断值</a:t>
                </a:r>
                <a14:m>
                  <m:oMath xmlns:m="http://schemas.openxmlformats.org/officeDocument/2006/math">
                    <m:sSub>
                      <m:sSubPr>
                        <m:ctrlPr>
                          <a:rPr lang="en-US" altLang="zh-CN" sz="2000" b="0" i="1" u="none" strike="noStrike" baseline="0" smtClean="0">
                            <a:latin typeface="Cambria Math" panose="02040503050406030204" pitchFamily="18" charset="0"/>
                            <a:cs typeface="Cambria Math" panose="02040503050406030204" charset="0"/>
                          </a:rPr>
                        </m:ctrlPr>
                      </m:sSubPr>
                      <m:e>
                        <m:r>
                          <a:rPr lang="en-US" altLang="zh-CN" sz="2000" b="0" i="1" u="none" strike="noStrike" baseline="0" smtClean="0">
                            <a:latin typeface="Cambria Math" panose="02040503050406030204" charset="0"/>
                            <a:cs typeface="Cambria Math" panose="02040503050406030204" charset="0"/>
                          </a:rPr>
                          <m:t>𝑎</m:t>
                        </m:r>
                      </m:e>
                      <m:sub>
                        <m:r>
                          <a:rPr lang="en-US" altLang="zh-CN" sz="2000" b="0" i="1" u="none" strike="noStrike" baseline="0" smtClean="0">
                            <a:latin typeface="Cambria Math" panose="02040503050406030204" charset="0"/>
                            <a:ea typeface="MS Mincho" charset="0"/>
                            <a:cs typeface="Cambria Math" panose="02040503050406030204" charset="0"/>
                          </a:rPr>
                          <m:t>0</m:t>
                        </m:r>
                      </m:sub>
                    </m:sSub>
                  </m:oMath>
                </a14:m>
                <a:r>
                  <a:rPr lang="zh-CN" altLang="en-US" sz="2000" u="none" strike="noStrike" baseline="0">
                    <a:latin typeface="Cambria Math" panose="02040503050406030204" charset="0"/>
                    <a:cs typeface="Cambria Math" panose="02040503050406030204" charset="0"/>
                  </a:rPr>
                  <a:t>，同时接收到了</a:t>
                </a:r>
                <a:r>
                  <a:rPr lang="en-US" altLang="zh-CN" sz="2000" u="none" strike="noStrike" baseline="0">
                    <a:latin typeface="Cambria Math" panose="02040503050406030204" charset="0"/>
                    <a:cs typeface="Cambria Math" panose="02040503050406030204" charset="0"/>
                  </a:rPr>
                  <a:t>B</a:t>
                </a:r>
                <a:r>
                  <a:rPr lang="zh-CN" altLang="en-US" sz="2000" u="none" strike="noStrike" baseline="0">
                    <a:latin typeface="Cambria Math" panose="02040503050406030204" charset="0"/>
                    <a:cs typeface="Cambria Math" panose="02040503050406030204" charset="0"/>
                  </a:rPr>
                  <a:t>和</a:t>
                </a:r>
                <a:r>
                  <a:rPr lang="en-US" altLang="zh-CN" sz="2000" u="none" strike="noStrike" baseline="0">
                    <a:latin typeface="Cambria Math" panose="02040503050406030204" charset="0"/>
                    <a:cs typeface="Cambria Math" panose="02040503050406030204" charset="0"/>
                  </a:rPr>
                  <a:t>C</a:t>
                </a:r>
                <a:r>
                  <a:rPr lang="zh-CN" altLang="en-US" sz="2000" u="none" strike="noStrike" baseline="0">
                    <a:latin typeface="Cambria Math" panose="02040503050406030204" charset="0"/>
                    <a:cs typeface="Cambria Math" panose="02040503050406030204" charset="0"/>
                  </a:rPr>
                  <a:t>的信息，分别记为</a:t>
                </a:r>
                <a14:m>
                  <m:oMath xmlns:m="http://schemas.openxmlformats.org/officeDocument/2006/math">
                    <m:r>
                      <a:rPr lang="en-US" altLang="zh-CN" sz="2000" b="0" i="1" u="none" strike="noStrike" baseline="0" dirty="0">
                        <a:latin typeface="Cambria Math" panose="02040503050406030204" charset="0"/>
                        <a:cs typeface="Cambria Math" panose="02040503050406030204" charset="0"/>
                      </a:rPr>
                      <m:t>𝑏</m:t>
                    </m:r>
                    <m:r>
                      <a:rPr lang="zh-CN" altLang="en-US" sz="2000" b="0" i="1" u="none" strike="noStrike" baseline="0" dirty="0">
                        <a:latin typeface="Cambria Math" panose="02040503050406030204" charset="0"/>
                        <a:cs typeface="Cambria Math" panose="02040503050406030204" charset="0"/>
                      </a:rPr>
                      <m:t>和</m:t>
                    </m:r>
                    <m:r>
                      <a:rPr lang="en-US" altLang="zh-CN" sz="2000" b="0" i="1" u="none" strike="noStrike" baseline="0" dirty="0">
                        <a:latin typeface="Cambria Math" panose="02040503050406030204" charset="0"/>
                        <a:cs typeface="Cambria Math" panose="02040503050406030204" charset="0"/>
                      </a:rPr>
                      <m:t>𝑐</m:t>
                    </m:r>
                  </m:oMath>
                </a14:m>
                <a:r>
                  <a:rPr lang="zh-CN" altLang="en-US" sz="2000" u="none" strike="noStrike" baseline="0" dirty="0">
                    <a:latin typeface="Cambria Math" panose="02040503050406030204" charset="0"/>
                    <a:cs typeface="Cambria Math" panose="02040503050406030204" charset="0"/>
                  </a:rPr>
                  <a:t>。</a:t>
                </a:r>
                <a:r>
                  <a:rPr lang="zh-CN" altLang="en-US" sz="2000" b="0" i="0" u="none" strike="noStrike" baseline="0" dirty="0">
                    <a:latin typeface="+mn-ea"/>
                    <a:cs typeface="+mn-ea"/>
                  </a:rPr>
                  <a:t>因此，</a:t>
                </a:r>
              </a:p>
            </p:txBody>
          </p:sp>
        </mc:Choice>
        <mc:Fallback xmlns="">
          <p:sp>
            <p:nvSpPr>
              <p:cNvPr id="4" name="文本框 3"/>
              <p:cNvSpPr txBox="1">
                <a:spLocks noRot="1" noChangeAspect="1" noMove="1" noResize="1" noEditPoints="1" noAdjustHandles="1" noChangeArrowheads="1" noChangeShapeType="1" noTextEdit="1"/>
              </p:cNvSpPr>
              <p:nvPr>
                <p:custDataLst>
                  <p:tags r:id="rId6"/>
                </p:custDataLst>
              </p:nvPr>
            </p:nvSpPr>
            <p:spPr>
              <a:xfrm>
                <a:off x="682625" y="1436489"/>
                <a:ext cx="11092180" cy="1026160"/>
              </a:xfrm>
              <a:prstGeom prst="rect">
                <a:avLst/>
              </a:prstGeom>
              <a:blipFill rotWithShape="1">
                <a:blip r:embed="rId7"/>
                <a:stretch>
                  <a:fillRect t="-12" b="12"/>
                </a:stretch>
              </a:blipFill>
            </p:spPr>
            <p:txBody>
              <a:bodyPr/>
              <a:lstStyle/>
              <a:p>
                <a:r>
                  <a:rPr lang="zh-CN" altLang="en-US">
                    <a:noFill/>
                  </a:rPr>
                  <a:t> </a:t>
                </a:r>
              </a:p>
            </p:txBody>
          </p:sp>
        </mc:Fallback>
      </mc:AlternateContent>
      <p:pic>
        <p:nvPicPr>
          <p:cNvPr id="6" name="图片 5"/>
          <p:cNvPicPr>
            <a:picLocks noChangeAspect="1"/>
          </p:cNvPicPr>
          <p:nvPr>
            <p:custDataLst>
              <p:tags r:id="rId4"/>
            </p:custDataLst>
          </p:nvPr>
        </p:nvPicPr>
        <p:blipFill>
          <a:blip r:embed="rId8">
            <a:clrChange>
              <a:clrFrom>
                <a:srgbClr val="FFFFFF">
                  <a:alpha val="100000"/>
                </a:srgbClr>
              </a:clrFrom>
              <a:clrTo>
                <a:srgbClr val="FFFFFF">
                  <a:alpha val="100000"/>
                  <a:alpha val="0"/>
                </a:srgbClr>
              </a:clrTo>
            </a:clrChange>
          </a:blip>
          <a:stretch>
            <a:fillRect/>
          </a:stretch>
        </p:blipFill>
        <p:spPr>
          <a:xfrm>
            <a:off x="2097405" y="2598933"/>
            <a:ext cx="7132320" cy="501634"/>
          </a:xfrm>
          <a:prstGeom prst="rect">
            <a:avLst/>
          </a:prstGeom>
        </p:spPr>
      </p:pic>
      <mc:AlternateContent xmlns:mc="http://schemas.openxmlformats.org/markup-compatibility/2006" xmlns:a14="http://schemas.microsoft.com/office/drawing/2010/main">
        <mc:Choice Requires="a14">
          <p:sp>
            <p:nvSpPr>
              <p:cNvPr id="7" name="文本框 6"/>
              <p:cNvSpPr txBox="1"/>
              <p:nvPr/>
            </p:nvSpPr>
            <p:spPr>
              <a:xfrm>
                <a:off x="682625" y="3237230"/>
                <a:ext cx="7628255" cy="553085"/>
              </a:xfrm>
              <a:prstGeom prst="rect">
                <a:avLst/>
              </a:prstGeom>
              <a:noFill/>
            </p:spPr>
            <p:txBody>
              <a:bodyPr wrap="square" rtlCol="0" anchor="t">
                <a:spAutoFit/>
              </a:bodyPr>
              <a:lstStyle/>
              <a:p>
                <a:pPr algn="l">
                  <a:lnSpc>
                    <a:spcPct val="150000"/>
                  </a:lnSpc>
                </a:pPr>
                <a:r>
                  <a:rPr lang="zh-CN" altLang="en-US" sz="2000" dirty="0">
                    <a:latin typeface="+mn-ea"/>
                    <a:cs typeface="+mn-ea"/>
                    <a:sym typeface="+mn-ea"/>
                  </a:rPr>
                  <a:t>如果</a:t>
                </a:r>
                <a:r>
                  <a:rPr lang="en-US" altLang="zh-CN" sz="2000" dirty="0">
                    <a:latin typeface="+mn-ea"/>
                    <a:cs typeface="+mn-ea"/>
                    <a:sym typeface="+mn-ea"/>
                  </a:rPr>
                  <a:t>B</a:t>
                </a:r>
                <a:r>
                  <a:rPr lang="zh-CN" altLang="en-US" sz="2000" dirty="0">
                    <a:latin typeface="+mn-ea"/>
                    <a:cs typeface="+mn-ea"/>
                    <a:sym typeface="+mn-ea"/>
                  </a:rPr>
                  <a:t>是一个经济学家，而</a:t>
                </a:r>
                <a:r>
                  <a:rPr lang="en-US" altLang="zh-CN" sz="2000" dirty="0">
                    <a:latin typeface="+mn-ea"/>
                    <a:cs typeface="+mn-ea"/>
                    <a:sym typeface="+mn-ea"/>
                  </a:rPr>
                  <a:t>C </a:t>
                </a:r>
                <a:r>
                  <a:rPr lang="zh-CN" altLang="en-US" sz="2000" dirty="0">
                    <a:latin typeface="+mn-ea"/>
                    <a:cs typeface="+mn-ea"/>
                    <a:sym typeface="+mn-ea"/>
                  </a:rPr>
                  <a:t>是一个普通人</a:t>
                </a:r>
                <a:r>
                  <a:rPr lang="zh-CN" sz="2000" dirty="0">
                    <a:latin typeface="+mn-ea"/>
                    <a:cs typeface="+mn-ea"/>
                    <a:sym typeface="+mn-ea"/>
                  </a:rPr>
                  <a:t>，则有，</a:t>
                </a:r>
                <a14:m>
                  <m:oMath xmlns:m="http://schemas.openxmlformats.org/officeDocument/2006/math">
                    <m:sSub>
                      <m:sSubPr>
                        <m:ctrlPr>
                          <a:rPr lang="en-US" altLang="zh-CN" sz="2000" i="1" dirty="0">
                            <a:latin typeface="Cambria Math" panose="02040503050406030204" pitchFamily="18" charset="0"/>
                            <a:cs typeface="Cambria Math" panose="02040503050406030204" charset="0"/>
                            <a:sym typeface="+mn-ea"/>
                          </a:rPr>
                        </m:ctrlPr>
                      </m:sSubPr>
                      <m:e>
                        <m:r>
                          <a:rPr lang="en-US" altLang="zh-CN" sz="2000" i="1" dirty="0">
                            <a:latin typeface="Cambria Math" panose="02040503050406030204" charset="0"/>
                            <a:cs typeface="Cambria Math" panose="02040503050406030204" charset="0"/>
                            <a:sym typeface="+mn-ea"/>
                          </a:rPr>
                          <m:t>𝜆</m:t>
                        </m:r>
                      </m:e>
                      <m:sub>
                        <m:r>
                          <a:rPr lang="en-US" altLang="zh-CN" sz="2000" i="1" dirty="0">
                            <a:latin typeface="Cambria Math" panose="02040503050406030204" charset="0"/>
                            <a:cs typeface="Cambria Math" panose="02040503050406030204" charset="0"/>
                            <a:sym typeface="+mn-ea"/>
                          </a:rPr>
                          <m:t>1</m:t>
                        </m:r>
                      </m:sub>
                    </m:sSub>
                    <m:r>
                      <a:rPr lang="en-US" altLang="zh-CN" sz="2000" i="1" dirty="0">
                        <a:latin typeface="Cambria Math" panose="02040503050406030204" charset="0"/>
                        <a:cs typeface="Cambria Math" panose="02040503050406030204" charset="0"/>
                        <a:sym typeface="+mn-ea"/>
                      </a:rPr>
                      <m:t>&gt;</m:t>
                    </m:r>
                    <m:sSub>
                      <m:sSubPr>
                        <m:ctrlPr>
                          <a:rPr lang="en-US" altLang="zh-CN" sz="2000" i="1" dirty="0">
                            <a:latin typeface="Cambria Math" panose="02040503050406030204" pitchFamily="18" charset="0"/>
                            <a:cs typeface="Cambria Math" panose="02040503050406030204" charset="0"/>
                            <a:sym typeface="+mn-ea"/>
                          </a:rPr>
                        </m:ctrlPr>
                      </m:sSubPr>
                      <m:e>
                        <m:r>
                          <a:rPr lang="en-US" altLang="zh-CN" sz="2000" i="1" dirty="0">
                            <a:latin typeface="Cambria Math" panose="02040503050406030204" charset="0"/>
                            <a:cs typeface="Cambria Math" panose="02040503050406030204" charset="0"/>
                            <a:sym typeface="+mn-ea"/>
                          </a:rPr>
                          <m:t>𝜆</m:t>
                        </m:r>
                      </m:e>
                      <m:sub>
                        <m:r>
                          <a:rPr lang="en-US" altLang="zh-CN" sz="2000" i="1" dirty="0">
                            <a:latin typeface="Cambria Math" panose="02040503050406030204" charset="0"/>
                            <a:cs typeface="Cambria Math" panose="02040503050406030204" charset="0"/>
                            <a:sym typeface="+mn-ea"/>
                          </a:rPr>
                          <m:t>2</m:t>
                        </m:r>
                      </m:sub>
                    </m:sSub>
                    <m:r>
                      <a:rPr lang="en-US" altLang="zh-CN" sz="2000" i="1" dirty="0">
                        <a:latin typeface="Cambria Math" panose="02040503050406030204" charset="0"/>
                        <a:cs typeface="Cambria Math" panose="02040503050406030204" charset="0"/>
                        <a:sym typeface="+mn-ea"/>
                      </a:rPr>
                      <m:t>&gt;0</m:t>
                    </m:r>
                  </m:oMath>
                </a14:m>
                <a:r>
                  <a:rPr lang="zh-CN" altLang="en-US" sz="2000" dirty="0">
                    <a:latin typeface="Cambria Math" panose="02040503050406030204" charset="0"/>
                    <a:cs typeface="Cambria Math" panose="02040503050406030204" charset="0"/>
                    <a:sym typeface="+mn-ea"/>
                  </a:rPr>
                  <a:t>。</a:t>
                </a:r>
              </a:p>
            </p:txBody>
          </p:sp>
        </mc:Choice>
        <mc:Fallback xmlns="">
          <p:sp>
            <p:nvSpPr>
              <p:cNvPr id="7" name="文本框 6"/>
              <p:cNvSpPr txBox="1">
                <a:spLocks noRot="1" noChangeAspect="1" noMove="1" noResize="1" noEditPoints="1" noAdjustHandles="1" noChangeArrowheads="1" noChangeShapeType="1" noTextEdit="1"/>
              </p:cNvSpPr>
              <p:nvPr/>
            </p:nvSpPr>
            <p:spPr>
              <a:xfrm>
                <a:off x="682625" y="3237230"/>
                <a:ext cx="7628255" cy="553085"/>
              </a:xfrm>
              <a:prstGeom prst="rect">
                <a:avLst/>
              </a:prstGeom>
              <a:blipFill rotWithShape="1">
                <a:blip r:embed="rId9"/>
                <a:stretch>
                  <a:fillRect/>
                </a:stretch>
              </a:blipFill>
            </p:spPr>
            <p:txBody>
              <a:bodyPr/>
              <a:lstStyle/>
              <a:p>
                <a:r>
                  <a:rPr lang="zh-CN" altLang="en-US">
                    <a:noFill/>
                  </a:rPr>
                  <a:t> </a:t>
                </a:r>
              </a:p>
            </p:txBody>
          </p:sp>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generated with very high confide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959308"/>
            <a:ext cx="9144000" cy="4295494"/>
          </a:xfrm>
          <a:prstGeom prst="rect">
            <a:avLst/>
          </a:prstGeom>
        </p:spPr>
      </p:pic>
      <p:sp>
        <p:nvSpPr>
          <p:cNvPr id="6" name="TextBox 5"/>
          <p:cNvSpPr txBox="1"/>
          <p:nvPr/>
        </p:nvSpPr>
        <p:spPr>
          <a:xfrm>
            <a:off x="1698396" y="6581001"/>
            <a:ext cx="8969604" cy="275590"/>
          </a:xfrm>
          <a:prstGeom prst="rect">
            <a:avLst/>
          </a:prstGeom>
          <a:noFill/>
        </p:spPr>
        <p:txBody>
          <a:bodyPr wrap="square" rtlCol="0">
            <a:spAutoFit/>
          </a:bodyPr>
          <a:lstStyle/>
          <a:p>
            <a:pPr algn="r"/>
            <a:r>
              <a:rPr lang="en-US" sz="1200" dirty="0"/>
              <a:t>https://beamandrew.github.io/deeplearning/2017/02/23/deep_learning_101_part1.html</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9650" y="0"/>
            <a:ext cx="7886700" cy="682625"/>
          </a:xfrm>
        </p:spPr>
        <p:txBody>
          <a:bodyPr/>
          <a:lstStyle/>
          <a:p>
            <a:r>
              <a:rPr lang="en-US" altLang="zh-CN" dirty="0">
                <a:solidFill>
                  <a:schemeClr val="bg1"/>
                </a:solidFill>
              </a:rPr>
              <a:t>A Neuron Structure</a:t>
            </a:r>
            <a:endParaRPr lang="zh-CN" altLang="en-US" dirty="0">
              <a:solidFill>
                <a:schemeClr val="bg1"/>
              </a:solidFill>
            </a:endParaRPr>
          </a:p>
        </p:txBody>
      </p:sp>
      <p:pic>
        <p:nvPicPr>
          <p:cNvPr id="4" name="图片 3"/>
          <p:cNvPicPr>
            <a:picLocks noChangeAspect="1"/>
          </p:cNvPicPr>
          <p:nvPr/>
        </p:nvPicPr>
        <p:blipFill>
          <a:blip r:embed="rId2"/>
          <a:stretch>
            <a:fillRect/>
          </a:stretch>
        </p:blipFill>
        <p:spPr>
          <a:xfrm>
            <a:off x="2674844" y="1695001"/>
            <a:ext cx="6689912" cy="3891612"/>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0595" y="0"/>
            <a:ext cx="7886700" cy="826135"/>
          </a:xfrm>
        </p:spPr>
        <p:txBody>
          <a:bodyPr/>
          <a:lstStyle/>
          <a:p>
            <a:r>
              <a:rPr lang="en-US" altLang="zh-CN" dirty="0">
                <a:solidFill>
                  <a:schemeClr val="bg1"/>
                </a:solidFill>
              </a:rPr>
              <a:t>Perform complex tasks</a:t>
            </a:r>
            <a:endParaRPr lang="zh-CN" altLang="en-US" dirty="0">
              <a:solidFill>
                <a:schemeClr val="bg1"/>
              </a:solidFill>
            </a:endParaRPr>
          </a:p>
        </p:txBody>
      </p:sp>
      <p:pic>
        <p:nvPicPr>
          <p:cNvPr id="5" name="图片 4"/>
          <p:cNvPicPr>
            <a:picLocks noChangeAspect="1"/>
          </p:cNvPicPr>
          <p:nvPr/>
        </p:nvPicPr>
        <p:blipFill>
          <a:blip r:embed="rId3"/>
          <a:stretch>
            <a:fillRect/>
          </a:stretch>
        </p:blipFill>
        <p:spPr>
          <a:xfrm>
            <a:off x="1524000" y="1163802"/>
            <a:ext cx="9144000" cy="2388778"/>
          </a:xfrm>
          <a:prstGeom prst="rect">
            <a:avLst/>
          </a:prstGeom>
        </p:spPr>
      </p:pic>
      <p:pic>
        <p:nvPicPr>
          <p:cNvPr id="6" name="图片 5"/>
          <p:cNvPicPr>
            <a:picLocks noChangeAspect="1"/>
          </p:cNvPicPr>
          <p:nvPr/>
        </p:nvPicPr>
        <p:blipFill>
          <a:blip r:embed="rId4"/>
          <a:stretch>
            <a:fillRect/>
          </a:stretch>
        </p:blipFill>
        <p:spPr>
          <a:xfrm>
            <a:off x="1524000" y="3552580"/>
            <a:ext cx="9144000" cy="2608807"/>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52830" y="33020"/>
            <a:ext cx="12184380" cy="699135"/>
          </a:xfrm>
        </p:spPr>
        <p:txBody>
          <a:bodyPr>
            <a:normAutofit/>
          </a:bodyPr>
          <a:lstStyle/>
          <a:p>
            <a:r>
              <a:rPr lang="zh-CN" altLang="en-US" sz="3600" dirty="0">
                <a:solidFill>
                  <a:schemeClr val="bg1"/>
                </a:solidFill>
              </a:rPr>
              <a:t>仿生 </a:t>
            </a:r>
            <a:r>
              <a:rPr lang="en-US" altLang="zh-CN" sz="3600" dirty="0">
                <a:solidFill>
                  <a:schemeClr val="bg1"/>
                </a:solidFill>
              </a:rPr>
              <a:t>: McCulloch-Pitts Neuron/Perceptron</a:t>
            </a:r>
            <a:endParaRPr lang="zh-CN" altLang="en-US" sz="3600" dirty="0">
              <a:solidFill>
                <a:schemeClr val="bg1"/>
              </a:solidFill>
            </a:endParaRPr>
          </a:p>
        </p:txBody>
      </p:sp>
      <p:sp>
        <p:nvSpPr>
          <p:cNvPr id="3" name="内容占位符 2"/>
          <p:cNvSpPr>
            <a:spLocks noGrp="1"/>
          </p:cNvSpPr>
          <p:nvPr>
            <p:ph idx="1"/>
          </p:nvPr>
        </p:nvSpPr>
        <p:spPr>
          <a:xfrm>
            <a:off x="2152650" y="1115695"/>
            <a:ext cx="7886700" cy="4351338"/>
          </a:xfrm>
        </p:spPr>
        <p:txBody>
          <a:bodyPr/>
          <a:lstStyle/>
          <a:p>
            <a:r>
              <a:rPr lang="en-US" altLang="zh-CN" dirty="0"/>
              <a:t>The very first step towards the </a:t>
            </a:r>
            <a:r>
              <a:rPr lang="en-US" altLang="zh-CN" i="1" dirty="0"/>
              <a:t>perceptron </a:t>
            </a:r>
            <a:r>
              <a:rPr lang="en-US" altLang="zh-CN" dirty="0"/>
              <a:t>we use today was taken in 1943 by McCulloch and Pitts, by mimicking the functionality of a biological neuron.</a:t>
            </a:r>
            <a:endParaRPr lang="zh-CN" altLang="en-US" dirty="0"/>
          </a:p>
        </p:txBody>
      </p:sp>
      <p:pic>
        <p:nvPicPr>
          <p:cNvPr id="4" name="图片 3"/>
          <p:cNvPicPr>
            <a:picLocks noChangeAspect="1"/>
          </p:cNvPicPr>
          <p:nvPr/>
        </p:nvPicPr>
        <p:blipFill>
          <a:blip r:embed="rId3"/>
          <a:stretch>
            <a:fillRect/>
          </a:stretch>
        </p:blipFill>
        <p:spPr>
          <a:xfrm>
            <a:off x="2142038" y="2289155"/>
            <a:ext cx="3545132" cy="2904334"/>
          </a:xfrm>
          <a:prstGeom prst="rect">
            <a:avLst/>
          </a:prstGeom>
        </p:spPr>
      </p:pic>
      <p:sp>
        <p:nvSpPr>
          <p:cNvPr id="5" name="文本框 4"/>
          <p:cNvSpPr txBox="1"/>
          <p:nvPr/>
        </p:nvSpPr>
        <p:spPr>
          <a:xfrm>
            <a:off x="6095999" y="2787099"/>
            <a:ext cx="4160940" cy="2091690"/>
          </a:xfrm>
          <a:prstGeom prst="rect">
            <a:avLst/>
          </a:prstGeom>
          <a:noFill/>
        </p:spPr>
        <p:txBody>
          <a:bodyPr wrap="square" rtlCol="0">
            <a:spAutoFit/>
          </a:bodyPr>
          <a:lstStyle/>
          <a:p>
            <a:r>
              <a:rPr lang="en-US" altLang="zh-CN" sz="2600" dirty="0"/>
              <a:t>Logic operation with 2d input</a:t>
            </a:r>
          </a:p>
          <a:p>
            <a:r>
              <a:rPr lang="en-US" altLang="zh-CN" sz="2600" dirty="0"/>
              <a:t>AND: x, T=2, </a:t>
            </a:r>
          </a:p>
          <a:p>
            <a:r>
              <a:rPr lang="en-US" altLang="zh-CN" sz="2600" dirty="0"/>
              <a:t>OR   : x, T=1</a:t>
            </a:r>
          </a:p>
          <a:p>
            <a:r>
              <a:rPr lang="en-US" altLang="zh-CN" sz="2600" dirty="0"/>
              <a:t>NOT : -x+1, T=1</a:t>
            </a:r>
            <a:endParaRPr lang="zh-CN" altLang="en-US" sz="2600" dirty="0"/>
          </a:p>
        </p:txBody>
      </p:sp>
      <mc:AlternateContent xmlns:mc="http://schemas.openxmlformats.org/markup-compatibility/2006" xmlns:a14="http://schemas.microsoft.com/office/drawing/2010/main">
        <mc:Choice Requires="a14">
          <p:sp>
            <p:nvSpPr>
              <p:cNvPr id="6" name="文本框 5"/>
              <p:cNvSpPr txBox="1"/>
              <p:nvPr/>
            </p:nvSpPr>
            <p:spPr>
              <a:xfrm>
                <a:off x="3289418" y="4247810"/>
                <a:ext cx="2241806" cy="5829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charset="0"/>
                        </a:rPr>
                        <m:t>𝑦</m:t>
                      </m:r>
                      <m:r>
                        <a:rPr lang="en-US" altLang="zh-CN" b="0" i="1" smtClean="0">
                          <a:latin typeface="Cambria Math" panose="02040503050406030204"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1" smtClean="0">
                                  <a:latin typeface="Cambria Math" panose="02040503050406030204" charset="0"/>
                                </a:rPr>
                                <m:t>1, </m:t>
                              </m:r>
                              <m:r>
                                <a:rPr lang="en-US" altLang="zh-CN" b="0" i="1" smtClean="0">
                                  <a:latin typeface="Cambria Math" panose="02040503050406030204" charset="0"/>
                                </a:rPr>
                                <m:t>𝑤𝑥</m:t>
                              </m:r>
                              <m:r>
                                <a:rPr lang="en-US" altLang="zh-CN" b="0" i="1" smtClean="0">
                                  <a:latin typeface="Cambria Math" panose="02040503050406030204" charset="0"/>
                                </a:rPr>
                                <m:t>+</m:t>
                              </m:r>
                              <m:r>
                                <a:rPr lang="en-US" altLang="zh-CN" b="0" i="1" smtClean="0">
                                  <a:latin typeface="Cambria Math" panose="02040503050406030204" charset="0"/>
                                </a:rPr>
                                <m:t>𝑏</m:t>
                              </m:r>
                              <m:r>
                                <a:rPr lang="en-US" altLang="zh-CN" b="0" i="1" smtClean="0">
                                  <a:latin typeface="Cambria Math" panose="02040503050406030204" charset="0"/>
                                </a:rPr>
                                <m:t>≥</m:t>
                              </m:r>
                              <m:r>
                                <a:rPr lang="en-US" altLang="zh-CN" b="0" i="1" smtClean="0">
                                  <a:latin typeface="Cambria Math" panose="02040503050406030204" charset="0"/>
                                </a:rPr>
                                <m:t>𝑇</m:t>
                              </m:r>
                            </m:e>
                            <m:e>
                              <m:r>
                                <a:rPr lang="en-US" altLang="zh-CN" b="0" i="1" smtClean="0">
                                  <a:latin typeface="Cambria Math" panose="02040503050406030204" charset="0"/>
                                </a:rPr>
                                <m:t>0,</m:t>
                              </m:r>
                              <m:r>
                                <a:rPr lang="en-US" altLang="zh-CN" i="1">
                                  <a:latin typeface="Cambria Math" panose="02040503050406030204" charset="0"/>
                                </a:rPr>
                                <m:t>𝑤𝑥</m:t>
                              </m:r>
                              <m:r>
                                <a:rPr lang="en-US" altLang="zh-CN" i="1">
                                  <a:latin typeface="Cambria Math" panose="02040503050406030204" charset="0"/>
                                </a:rPr>
                                <m:t>+</m:t>
                              </m:r>
                              <m:r>
                                <a:rPr lang="en-US" altLang="zh-CN" i="1">
                                  <a:latin typeface="Cambria Math" panose="02040503050406030204" charset="0"/>
                                </a:rPr>
                                <m:t>𝑏</m:t>
                              </m:r>
                              <m:r>
                                <a:rPr lang="en-US" altLang="zh-CN" b="0" i="1" smtClean="0">
                                  <a:latin typeface="Cambria Math" panose="02040503050406030204" charset="0"/>
                                </a:rPr>
                                <m:t>&lt;</m:t>
                              </m:r>
                              <m:r>
                                <a:rPr lang="en-US" altLang="zh-CN" b="0" i="1" smtClean="0">
                                  <a:latin typeface="Cambria Math" panose="02040503050406030204" charset="0"/>
                                </a:rPr>
                                <m:t>𝑇</m:t>
                              </m:r>
                            </m:e>
                          </m:eqArr>
                        </m:e>
                      </m:d>
                    </m:oMath>
                  </m:oMathPara>
                </a14:m>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3289418" y="4247810"/>
                <a:ext cx="2241806" cy="582930"/>
              </a:xfrm>
              <a:prstGeom prst="rect">
                <a:avLst/>
              </a:prstGeom>
              <a:blipFill rotWithShape="1">
                <a:blip r:embed="rId4"/>
                <a:stretch>
                  <a:fillRect l="-5" t="-51" r="17" b="51"/>
                </a:stretch>
              </a:blipFill>
            </p:spPr>
            <p:txBody>
              <a:bodyPr/>
              <a:lstStyle/>
              <a:p>
                <a:r>
                  <a:rPr lang="zh-CN" altLang="en-US">
                    <a:noFill/>
                  </a:rPr>
                  <a:t> </a:t>
                </a:r>
              </a:p>
            </p:txBody>
          </p:sp>
        </mc:Fallback>
      </mc:AlternateContent>
      <p:sp>
        <p:nvSpPr>
          <p:cNvPr id="7" name="矩形 6"/>
          <p:cNvSpPr/>
          <p:nvPr/>
        </p:nvSpPr>
        <p:spPr>
          <a:xfrm>
            <a:off x="2142038" y="5609102"/>
            <a:ext cx="8704359" cy="368300"/>
          </a:xfrm>
          <a:prstGeom prst="rect">
            <a:avLst/>
          </a:prstGeom>
        </p:spPr>
        <p:txBody>
          <a:bodyPr wrap="square">
            <a:spAutoFit/>
          </a:bodyPr>
          <a:lstStyle/>
          <a:p>
            <a:r>
              <a:rPr lang="en-US" altLang="zh-CN" dirty="0">
                <a:solidFill>
                  <a:srgbClr val="222222"/>
                </a:solidFill>
                <a:latin typeface="Arial" panose="020B0604020202020204" pitchFamily="34" charset="0"/>
              </a:rPr>
              <a:t> "A Logical Calculus of Ideas Immanent in Nervous Activity" (1943). </a:t>
            </a:r>
            <a:endParaRPr lang="zh-CN" alt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1235" y="66040"/>
            <a:ext cx="9207500" cy="1325880"/>
          </a:xfrm>
        </p:spPr>
        <p:txBody>
          <a:bodyPr>
            <a:normAutofit/>
          </a:bodyPr>
          <a:lstStyle/>
          <a:p>
            <a:r>
              <a:rPr lang="en-US" altLang="zh-CN" sz="3400" dirty="0">
                <a:solidFill>
                  <a:schemeClr val="bg1"/>
                </a:solidFill>
              </a:rPr>
              <a:t>Dartmouth Conference 1956: the birth of AI</a:t>
            </a:r>
            <a:endParaRPr lang="zh-CN" altLang="en-US" sz="3400" dirty="0">
              <a:solidFill>
                <a:schemeClr val="bg1"/>
              </a:solidFill>
            </a:endParaRPr>
          </a:p>
        </p:txBody>
      </p:sp>
      <p:sp>
        <p:nvSpPr>
          <p:cNvPr id="3" name="内容占位符 2"/>
          <p:cNvSpPr>
            <a:spLocks noGrp="1"/>
          </p:cNvSpPr>
          <p:nvPr>
            <p:ph idx="1"/>
          </p:nvPr>
        </p:nvSpPr>
        <p:spPr>
          <a:xfrm>
            <a:off x="2152650" y="1049655"/>
            <a:ext cx="7886700" cy="4351338"/>
          </a:xfrm>
        </p:spPr>
        <p:txBody>
          <a:bodyPr>
            <a:normAutofit/>
          </a:bodyPr>
          <a:lstStyle/>
          <a:p>
            <a:r>
              <a:rPr lang="en-US" altLang="zh-CN" sz="1600" dirty="0"/>
              <a:t>The Dartmouth Conference of 1956 was organized by Marvin Minsky, John McCarthy and two senior scientists: Claude Shannon and Nathan Rochester of IBM. The proposal for the conference included this assertion: "</a:t>
            </a:r>
            <a:r>
              <a:rPr lang="en-US" altLang="zh-CN" sz="2200" b="1" dirty="0"/>
              <a:t>every aspect of learning or any other feature of intelligence can be so precisely described that a machine can be made to simulate it</a:t>
            </a:r>
            <a:r>
              <a:rPr lang="en-US" altLang="zh-CN" sz="1600" dirty="0"/>
              <a:t>".</a:t>
            </a:r>
          </a:p>
        </p:txBody>
      </p:sp>
      <p:sp>
        <p:nvSpPr>
          <p:cNvPr id="4" name="AutoShape 2"/>
          <p:cNvSpPr>
            <a:spLocks noChangeAspect="1" noChangeArrowheads="1"/>
          </p:cNvSpPr>
          <p:nvPr/>
        </p:nvSpPr>
        <p:spPr bwMode="auto">
          <a:xfrm>
            <a:off x="5943600" y="2500630"/>
            <a:ext cx="2811710" cy="281171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5" name="图片 4"/>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2673110" y="2579517"/>
            <a:ext cx="4779482" cy="3005119"/>
          </a:xfrm>
          <a:prstGeom prst="rect">
            <a:avLst/>
          </a:prstGeom>
        </p:spPr>
      </p:pic>
      <p:sp>
        <p:nvSpPr>
          <p:cNvPr id="6" name="文本框 5"/>
          <p:cNvSpPr txBox="1"/>
          <p:nvPr/>
        </p:nvSpPr>
        <p:spPr>
          <a:xfrm>
            <a:off x="8422193" y="3333806"/>
            <a:ext cx="1657978" cy="2122805"/>
          </a:xfrm>
          <a:prstGeom prst="rect">
            <a:avLst/>
          </a:prstGeom>
          <a:noFill/>
        </p:spPr>
        <p:txBody>
          <a:bodyPr wrap="square" rtlCol="0">
            <a:spAutoFit/>
          </a:bodyPr>
          <a:lstStyle/>
          <a:p>
            <a:r>
              <a:rPr lang="en-US" sz="2200" dirty="0"/>
              <a:t>HOWEVER, The M-P neuron cannot learn from data!</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52195" y="86995"/>
            <a:ext cx="7886700" cy="691515"/>
          </a:xfrm>
        </p:spPr>
        <p:txBody>
          <a:bodyPr>
            <a:normAutofit/>
          </a:bodyPr>
          <a:lstStyle/>
          <a:p>
            <a:r>
              <a:rPr lang="zh-CN" altLang="zh-CN" sz="3200" dirty="0">
                <a:solidFill>
                  <a:schemeClr val="bg1"/>
                </a:solidFill>
                <a:latin typeface="Arial" panose="020B0604020202020204" pitchFamily="34" charset="0"/>
                <a:ea typeface="PT Serif"/>
              </a:rPr>
              <a:t>Hebb</a:t>
            </a:r>
            <a:r>
              <a:rPr lang="en-US" altLang="zh-CN" sz="3200" dirty="0">
                <a:solidFill>
                  <a:schemeClr val="bg1"/>
                </a:solidFill>
                <a:latin typeface="Arial" panose="020B0604020202020204" pitchFamily="34" charset="0"/>
                <a:ea typeface="PT Serif"/>
              </a:rPr>
              <a:t>’s rule: firing together, wiring together</a:t>
            </a:r>
            <a:endParaRPr lang="zh-CN" altLang="en-US" sz="3200" dirty="0">
              <a:solidFill>
                <a:schemeClr val="bg1"/>
              </a:solidFill>
            </a:endParaRPr>
          </a:p>
        </p:txBody>
      </p:sp>
      <mc:AlternateContent xmlns:mc="http://schemas.openxmlformats.org/markup-compatibility/2006" xmlns:a14="http://schemas.microsoft.com/office/drawing/2010/main">
        <mc:Choice Requires="a14">
          <p:sp>
            <p:nvSpPr>
              <p:cNvPr id="6" name="Rectangle 2"/>
              <p:cNvSpPr>
                <a:spLocks noChangeArrowheads="1"/>
              </p:cNvSpPr>
              <p:nvPr/>
            </p:nvSpPr>
            <p:spPr bwMode="auto">
              <a:xfrm>
                <a:off x="2243995" y="982707"/>
                <a:ext cx="7961152" cy="1740535"/>
              </a:xfrm>
              <a:prstGeom prst="rect">
                <a:avLst/>
              </a:prstGeom>
              <a:solidFill>
                <a:srgbClr val="FFFFFF"/>
              </a:solidFill>
              <a:ln>
                <a:noFill/>
              </a:ln>
              <a:effectLst/>
              <a:extLs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dirty="0">
                    <a:ln>
                      <a:noFill/>
                    </a:ln>
                    <a:solidFill>
                      <a:srgbClr val="333332"/>
                    </a:solidFill>
                    <a:effectLst/>
                    <a:latin typeface="Arial" panose="020B0604020202020204" pitchFamily="34" charset="0"/>
                    <a:ea typeface="PT Serif"/>
                  </a:rPr>
                  <a:t>Donald Hebb</a:t>
                </a:r>
                <a:r>
                  <a:rPr kumimoji="0" lang="zh-CN" altLang="zh-CN" sz="1800" b="0" i="0" u="none" strike="noStrike" cap="none" normalizeH="0" baseline="0" dirty="0">
                    <a:ln>
                      <a:noFill/>
                    </a:ln>
                    <a:solidFill>
                      <a:schemeClr val="tx1"/>
                    </a:solidFill>
                    <a:effectLst/>
                    <a:latin typeface="Arial" panose="020B0604020202020204" pitchFamily="34" charset="0"/>
                  </a:rPr>
                  <a:t> </a:t>
                </a:r>
                <a:endParaRPr kumimoji="0" lang="en-US" altLang="zh-CN" sz="1800" b="0" i="0" u="none" strike="noStrike" cap="none" normalizeH="0" baseline="0" dirty="0">
                  <a:ln>
                    <a:noFill/>
                  </a:ln>
                  <a:solidFill>
                    <a:schemeClr val="tx1"/>
                  </a:solidFill>
                  <a:effectLst/>
                  <a:latin typeface="Arial" panose="020B0604020202020204" pitchFamily="34" charset="0"/>
                </a:endParaRPr>
              </a:p>
              <a:p>
                <a:pPr lvl="0" defTabSz="914400"/>
                <a:r>
                  <a:rPr lang="en-US" altLang="zh-CN" i="1" dirty="0"/>
                  <a:t>“When an axon of cell A is near enough to excite a cell B and repeatedly or persistently takes part in firing it, some growth process or metabolic change takes place in one or both cells such that A’s efficiency, as one of the cells firing B, is increased.”</a:t>
                </a:r>
              </a:p>
              <a:p>
                <a:pPr lvl="0" defTabSz="914400"/>
                <a14:m>
                  <m:oMathPara xmlns:m="http://schemas.openxmlformats.org/officeDocument/2006/math">
                    <m:oMathParaPr>
                      <m:jc m:val="centerGroup"/>
                    </m:oMathParaPr>
                    <m:oMath xmlns:m="http://schemas.openxmlformats.org/officeDocument/2006/math">
                      <m:r>
                        <m:rPr>
                          <m:sty m:val="p"/>
                        </m:rPr>
                        <a:rPr kumimoji="0" lang="en-US" altLang="zh-CN" sz="1800" b="0" i="0" u="none" strike="noStrike" cap="none" normalizeH="0" baseline="0" smtClean="0">
                          <a:ln>
                            <a:noFill/>
                          </a:ln>
                          <a:solidFill>
                            <a:schemeClr val="tx1"/>
                          </a:solidFill>
                          <a:effectLst/>
                          <a:latin typeface="Cambria Math" panose="02040503050406030204" charset="0"/>
                        </a:rPr>
                        <m:t>Δ</m:t>
                      </m:r>
                      <m:r>
                        <a:rPr kumimoji="0" lang="en-US" altLang="zh-CN" sz="1800" b="0" i="1" u="none" strike="noStrike" cap="none" normalizeH="0" baseline="0" smtClean="0">
                          <a:ln>
                            <a:noFill/>
                          </a:ln>
                          <a:solidFill>
                            <a:schemeClr val="tx1"/>
                          </a:solidFill>
                          <a:effectLst/>
                          <a:latin typeface="Cambria Math" panose="02040503050406030204" charset="0"/>
                        </a:rPr>
                        <m:t>𝑤</m:t>
                      </m:r>
                      <m:r>
                        <a:rPr kumimoji="0" lang="en-US" altLang="zh-CN" sz="1800" b="0" i="1" u="none" strike="noStrike" cap="none" normalizeH="0" baseline="0" smtClean="0">
                          <a:ln>
                            <a:noFill/>
                          </a:ln>
                          <a:solidFill>
                            <a:schemeClr val="tx1"/>
                          </a:solidFill>
                          <a:effectLst/>
                          <a:latin typeface="Cambria Math" panose="02040503050406030204" charset="0"/>
                        </a:rPr>
                        <m:t>=</m:t>
                      </m:r>
                      <m:r>
                        <a:rPr kumimoji="0" lang="en-US" altLang="zh-CN" sz="1800" b="0" i="1" u="none" strike="noStrike" cap="none" normalizeH="0" baseline="0" smtClean="0">
                          <a:ln>
                            <a:noFill/>
                          </a:ln>
                          <a:solidFill>
                            <a:schemeClr val="tx1"/>
                          </a:solidFill>
                          <a:effectLst/>
                          <a:latin typeface="Cambria Math" panose="02040503050406030204" charset="0"/>
                        </a:rPr>
                        <m:t>𝜂</m:t>
                      </m:r>
                      <m:sSub>
                        <m:sSubPr>
                          <m:ctrlPr>
                            <a:rPr kumimoji="0" lang="en-US" altLang="zh-CN" sz="1800" b="0" i="1" u="none" strike="noStrike" cap="none" normalizeH="0" baseline="0" smtClean="0">
                              <a:ln>
                                <a:noFill/>
                              </a:ln>
                              <a:solidFill>
                                <a:schemeClr val="tx1"/>
                              </a:solidFill>
                              <a:effectLst/>
                              <a:latin typeface="Cambria Math" panose="02040503050406030204" pitchFamily="18" charset="0"/>
                            </a:rPr>
                          </m:ctrlPr>
                        </m:sSubPr>
                        <m:e>
                          <m:r>
                            <a:rPr kumimoji="0" lang="en-US" altLang="zh-CN" sz="1800" b="0" i="1" u="none" strike="noStrike" cap="none" normalizeH="0" baseline="0" smtClean="0">
                              <a:ln>
                                <a:noFill/>
                              </a:ln>
                              <a:solidFill>
                                <a:schemeClr val="tx1"/>
                              </a:solidFill>
                              <a:effectLst/>
                              <a:latin typeface="Cambria Math" panose="02040503050406030204" charset="0"/>
                            </a:rPr>
                            <m:t>𝑥</m:t>
                          </m:r>
                        </m:e>
                        <m:sub>
                          <m:r>
                            <a:rPr kumimoji="0" lang="en-US" altLang="zh-CN" sz="1800" b="0" i="1" u="none" strike="noStrike" cap="none" normalizeH="0" baseline="0" smtClean="0">
                              <a:ln>
                                <a:noFill/>
                              </a:ln>
                              <a:solidFill>
                                <a:schemeClr val="tx1"/>
                              </a:solidFill>
                              <a:effectLst/>
                              <a:latin typeface="Cambria Math" panose="02040503050406030204" charset="0"/>
                            </a:rPr>
                            <m:t>𝑖</m:t>
                          </m:r>
                        </m:sub>
                      </m:sSub>
                      <m:sSub>
                        <m:sSubPr>
                          <m:ctrlPr>
                            <a:rPr kumimoji="0" lang="en-US" altLang="zh-CN" sz="1800" b="0" i="1" u="none" strike="noStrike" cap="none" normalizeH="0" baseline="0" smtClean="0">
                              <a:ln>
                                <a:noFill/>
                              </a:ln>
                              <a:solidFill>
                                <a:schemeClr val="tx1"/>
                              </a:solidFill>
                              <a:effectLst/>
                              <a:latin typeface="Cambria Math" panose="02040503050406030204" pitchFamily="18" charset="0"/>
                            </a:rPr>
                          </m:ctrlPr>
                        </m:sSubPr>
                        <m:e>
                          <m:r>
                            <a:rPr kumimoji="0" lang="en-US" altLang="zh-CN" sz="1800" b="0" i="1" u="none" strike="noStrike" cap="none" normalizeH="0" baseline="0" smtClean="0">
                              <a:ln>
                                <a:noFill/>
                              </a:ln>
                              <a:solidFill>
                                <a:schemeClr val="tx1"/>
                              </a:solidFill>
                              <a:effectLst/>
                              <a:latin typeface="Cambria Math" panose="02040503050406030204" charset="0"/>
                            </a:rPr>
                            <m:t>𝑥</m:t>
                          </m:r>
                        </m:e>
                        <m:sub>
                          <m:r>
                            <a:rPr kumimoji="0" lang="en-US" altLang="zh-CN" sz="1800" b="0" i="1" u="none" strike="noStrike" cap="none" normalizeH="0" baseline="0" smtClean="0">
                              <a:ln>
                                <a:noFill/>
                              </a:ln>
                              <a:solidFill>
                                <a:schemeClr val="tx1"/>
                              </a:solidFill>
                              <a:effectLst/>
                              <a:latin typeface="Cambria Math" panose="02040503050406030204" charset="0"/>
                            </a:rPr>
                            <m:t>𝑗</m:t>
                          </m:r>
                        </m:sub>
                      </m:sSub>
                    </m:oMath>
                  </m:oMathPara>
                </a14:m>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6" name="Rectangle 2"/>
              <p:cNvSpPr>
                <a:spLocks noRot="1" noChangeAspect="1" noMove="1" noResize="1" noEditPoints="1" noAdjustHandles="1" noChangeArrowheads="1" noChangeShapeType="1" noTextEdit="1"/>
              </p:cNvSpPr>
              <p:nvPr/>
            </p:nvSpPr>
            <p:spPr bwMode="auto">
              <a:xfrm>
                <a:off x="2243995" y="982707"/>
                <a:ext cx="7961152" cy="1740535"/>
              </a:xfrm>
              <a:prstGeom prst="rect">
                <a:avLst/>
              </a:prstGeom>
              <a:blipFill rotWithShape="1">
                <a:blip r:embed="rId2"/>
                <a:stretch>
                  <a:fillRect l="-7" t="-21" r="1" b="21"/>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pic>
        <p:nvPicPr>
          <p:cNvPr id="3" name="图片 2"/>
          <p:cNvPicPr>
            <a:picLocks noChangeAspect="1"/>
          </p:cNvPicPr>
          <p:nvPr/>
        </p:nvPicPr>
        <p:blipFill>
          <a:blip r:embed="rId3"/>
          <a:stretch>
            <a:fillRect/>
          </a:stretch>
        </p:blipFill>
        <p:spPr>
          <a:xfrm>
            <a:off x="3377921" y="3257263"/>
            <a:ext cx="4777991" cy="2740418"/>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31240" y="33020"/>
            <a:ext cx="10129520" cy="1325880"/>
          </a:xfrm>
        </p:spPr>
        <p:txBody>
          <a:bodyPr/>
          <a:lstStyle/>
          <a:p>
            <a:r>
              <a:rPr lang="en-US" altLang="zh-CN" sz="4000" dirty="0">
                <a:solidFill>
                  <a:schemeClr val="bg1"/>
                </a:solidFill>
              </a:rPr>
              <a:t>Frank Rosenblatt’s </a:t>
            </a:r>
            <a:r>
              <a:rPr lang="en-US" altLang="zh-CN" sz="4000" b="1" dirty="0">
                <a:solidFill>
                  <a:schemeClr val="bg1"/>
                </a:solidFill>
              </a:rPr>
              <a:t>Perceptron</a:t>
            </a:r>
          </a:p>
        </p:txBody>
      </p:sp>
      <p:sp>
        <p:nvSpPr>
          <p:cNvPr id="4" name="文本框 3"/>
          <p:cNvSpPr txBox="1"/>
          <p:nvPr/>
        </p:nvSpPr>
        <p:spPr>
          <a:xfrm>
            <a:off x="9521859" y="6399090"/>
            <a:ext cx="1034981" cy="368300"/>
          </a:xfrm>
          <a:prstGeom prst="rect">
            <a:avLst/>
          </a:prstGeom>
          <a:noFill/>
        </p:spPr>
        <p:txBody>
          <a:bodyPr wrap="square" rtlCol="0">
            <a:spAutoFit/>
          </a:bodyPr>
          <a:lstStyle/>
          <a:p>
            <a:r>
              <a:rPr lang="en-US" dirty="0"/>
              <a:t>Wiki</a:t>
            </a:r>
          </a:p>
        </p:txBody>
      </p:sp>
      <mc:AlternateContent xmlns:mc="http://schemas.openxmlformats.org/markup-compatibility/2006" xmlns:a14="http://schemas.microsoft.com/office/drawing/2010/main">
        <mc:Choice Requires="a14">
          <p:sp>
            <p:nvSpPr>
              <p:cNvPr id="5" name="文本框 4"/>
              <p:cNvSpPr txBox="1"/>
              <p:nvPr/>
            </p:nvSpPr>
            <p:spPr>
              <a:xfrm>
                <a:off x="6793785" y="1923834"/>
                <a:ext cx="3647551" cy="20180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charset="0"/>
                        </a:rPr>
                        <m:t>𝑓</m:t>
                      </m:r>
                      <m:d>
                        <m:dPr>
                          <m:ctrlPr>
                            <a:rPr lang="en-US" b="0" i="1" smtClean="0">
                              <a:latin typeface="Cambria Math" panose="02040503050406030204" pitchFamily="18" charset="0"/>
                            </a:rPr>
                          </m:ctrlPr>
                        </m:dPr>
                        <m:e>
                          <m:r>
                            <a:rPr lang="en-US" b="0" i="1" smtClean="0">
                              <a:latin typeface="Cambria Math" panose="02040503050406030204" charset="0"/>
                            </a:rPr>
                            <m:t>𝑥</m:t>
                          </m:r>
                        </m:e>
                      </m:d>
                      <m:r>
                        <a:rPr lang="en-US" b="0" i="1" smtClean="0">
                          <a:latin typeface="Cambria Math" panose="02040503050406030204"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charset="0"/>
                                </a:rPr>
                                <m:t>1, </m:t>
                              </m:r>
                              <m:r>
                                <a:rPr lang="en-US" b="0" i="1" smtClean="0">
                                  <a:latin typeface="Cambria Math" panose="02040503050406030204" charset="0"/>
                                </a:rPr>
                                <m:t>𝑥</m:t>
                              </m:r>
                              <m:r>
                                <a:rPr lang="en-US" b="0" i="1" smtClean="0">
                                  <a:latin typeface="Cambria Math" panose="02040503050406030204" charset="0"/>
                                </a:rPr>
                                <m:t>&gt;</m:t>
                              </m:r>
                              <m:r>
                                <a:rPr lang="en-US" b="0" i="1" smtClean="0">
                                  <a:latin typeface="Cambria Math" panose="02040503050406030204" charset="0"/>
                                </a:rPr>
                                <m:t>𝑇</m:t>
                              </m:r>
                            </m:e>
                            <m:e>
                              <m:r>
                                <a:rPr lang="en-US" b="0" i="1" smtClean="0">
                                  <a:latin typeface="Cambria Math" panose="02040503050406030204" charset="0"/>
                                </a:rPr>
                                <m:t>0, </m:t>
                              </m:r>
                              <m:r>
                                <a:rPr lang="en-US" b="0" i="1" smtClean="0">
                                  <a:latin typeface="Cambria Math" panose="02040503050406030204" charset="0"/>
                                </a:rPr>
                                <m:t>𝑥</m:t>
                              </m:r>
                              <m:r>
                                <a:rPr lang="en-US" b="0" i="1" smtClean="0">
                                  <a:latin typeface="Cambria Math" panose="02040503050406030204" charset="0"/>
                                </a:rPr>
                                <m:t>≤</m:t>
                              </m:r>
                              <m:r>
                                <a:rPr lang="en-US" b="0" i="1" smtClean="0">
                                  <a:latin typeface="Cambria Math" panose="02040503050406030204" charset="0"/>
                                </a:rPr>
                                <m:t>𝑇</m:t>
                              </m:r>
                            </m:e>
                          </m:eqArr>
                        </m:e>
                      </m:d>
                    </m:oMath>
                  </m:oMathPara>
                </a14:m>
                <a:endParaRPr lang="en-US" b="0" i="1" dirty="0">
                  <a:latin typeface="Cambria Math" panose="02040503050406030204" charset="0"/>
                </a:endParaRP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charset="0"/>
                            </a:rPr>
                            <m:t>𝑦</m:t>
                          </m:r>
                        </m:e>
                        <m:sub>
                          <m:r>
                            <a:rPr lang="en-US" b="0" i="1" smtClean="0">
                              <a:latin typeface="Cambria Math" panose="02040503050406030204" charset="0"/>
                            </a:rPr>
                            <m:t>𝑗</m:t>
                          </m:r>
                        </m:sub>
                      </m:sSub>
                      <m:r>
                        <a:rPr lang="en-US" b="0" i="1" smtClean="0">
                          <a:latin typeface="Cambria Math" panose="02040503050406030204" charset="0"/>
                        </a:rPr>
                        <m:t>=</m:t>
                      </m:r>
                      <m:r>
                        <a:rPr lang="en-US" b="0" i="1" smtClean="0">
                          <a:latin typeface="Cambria Math" panose="02040503050406030204" charset="0"/>
                        </a:rPr>
                        <m:t>𝑓</m:t>
                      </m:r>
                      <m:d>
                        <m:dPr>
                          <m:ctrlPr>
                            <a:rPr lang="en-US" i="1">
                              <a:latin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charset="0"/>
                                </a:rPr>
                                <m:t>𝑖</m:t>
                              </m:r>
                              <m:r>
                                <a:rPr lang="en-US" i="1">
                                  <a:latin typeface="Cambria Math" panose="02040503050406030204" charset="0"/>
                                </a:rPr>
                                <m:t>=1</m:t>
                              </m:r>
                            </m:sub>
                            <m:sup>
                              <m:r>
                                <a:rPr lang="en-US" i="1">
                                  <a:latin typeface="Cambria Math" panose="02040503050406030204" charset="0"/>
                                </a:rPr>
                                <m:t>𝑛</m:t>
                              </m:r>
                            </m:sup>
                            <m:e>
                              <m:sSub>
                                <m:sSubPr>
                                  <m:ctrlPr>
                                    <a:rPr lang="en-US" i="1">
                                      <a:latin typeface="Cambria Math" panose="02040503050406030204" pitchFamily="18" charset="0"/>
                                    </a:rPr>
                                  </m:ctrlPr>
                                </m:sSubPr>
                                <m:e>
                                  <m:r>
                                    <a:rPr lang="en-US" i="1">
                                      <a:latin typeface="Cambria Math" panose="02040503050406030204" charset="0"/>
                                    </a:rPr>
                                    <m:t>𝑤</m:t>
                                  </m:r>
                                </m:e>
                                <m:sub>
                                  <m:r>
                                    <a:rPr lang="en-US" i="1">
                                      <a:latin typeface="Cambria Math" panose="02040503050406030204" charset="0"/>
                                    </a:rPr>
                                    <m:t>𝑖</m:t>
                                  </m:r>
                                </m:sub>
                              </m:sSub>
                              <m:sSub>
                                <m:sSubPr>
                                  <m:ctrlPr>
                                    <a:rPr lang="en-US" i="1">
                                      <a:latin typeface="Cambria Math" panose="02040503050406030204" pitchFamily="18" charset="0"/>
                                    </a:rPr>
                                  </m:ctrlPr>
                                </m:sSubPr>
                                <m:e>
                                  <m:r>
                                    <a:rPr lang="en-US" i="1">
                                      <a:latin typeface="Cambria Math" panose="02040503050406030204" charset="0"/>
                                    </a:rPr>
                                    <m:t>𝑥</m:t>
                                  </m:r>
                                </m:e>
                                <m:sub>
                                  <m:r>
                                    <a:rPr lang="en-US" i="1">
                                      <a:latin typeface="Cambria Math" panose="02040503050406030204" charset="0"/>
                                    </a:rPr>
                                    <m:t>𝑗</m:t>
                                  </m:r>
                                  <m:r>
                                    <a:rPr lang="en-US" i="1">
                                      <a:latin typeface="Cambria Math" panose="02040503050406030204" charset="0"/>
                                    </a:rPr>
                                    <m:t>,</m:t>
                                  </m:r>
                                  <m:r>
                                    <a:rPr lang="en-US" i="1">
                                      <a:latin typeface="Cambria Math" panose="02040503050406030204" charset="0"/>
                                    </a:rPr>
                                    <m:t>𝑖</m:t>
                                  </m:r>
                                </m:sub>
                              </m:sSub>
                            </m:e>
                          </m:nary>
                        </m:e>
                      </m:d>
                    </m:oMath>
                  </m:oMathPara>
                </a14:m>
                <a:endParaRPr lang="en-US" b="0" i="1" dirty="0">
                  <a:latin typeface="Cambria Math" panose="02040503050406030204" charset="0"/>
                </a:endParaRP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charset="0"/>
                            </a:rPr>
                            <m:t>𝑤</m:t>
                          </m:r>
                        </m:e>
                        <m:sub>
                          <m:r>
                            <a:rPr lang="en-US" b="0" i="1" smtClean="0">
                              <a:latin typeface="Cambria Math" panose="02040503050406030204" charset="0"/>
                            </a:rPr>
                            <m:t>𝑖</m:t>
                          </m:r>
                        </m:sub>
                      </m:sSub>
                      <m:d>
                        <m:dPr>
                          <m:ctrlPr>
                            <a:rPr lang="en-US" b="0" i="1" smtClean="0">
                              <a:latin typeface="Cambria Math" panose="02040503050406030204" pitchFamily="18" charset="0"/>
                            </a:rPr>
                          </m:ctrlPr>
                        </m:dPr>
                        <m:e>
                          <m:r>
                            <a:rPr lang="en-US" b="0" i="1" smtClean="0">
                              <a:latin typeface="Cambria Math" panose="02040503050406030204" charset="0"/>
                            </a:rPr>
                            <m:t>𝑡</m:t>
                          </m:r>
                          <m:r>
                            <a:rPr lang="en-US" b="0" i="1" smtClean="0">
                              <a:latin typeface="Cambria Math" panose="02040503050406030204" charset="0"/>
                            </a:rPr>
                            <m:t>+1</m:t>
                          </m:r>
                        </m:e>
                      </m:d>
                      <m:r>
                        <a:rPr lang="en-US" b="0" i="1" smtClean="0">
                          <a:latin typeface="Cambria Math" panose="02040503050406030204" charset="0"/>
                        </a:rPr>
                        <m:t>=</m:t>
                      </m:r>
                      <m:sSub>
                        <m:sSubPr>
                          <m:ctrlPr>
                            <a:rPr lang="en-US" b="0" i="1" smtClean="0">
                              <a:latin typeface="Cambria Math" panose="02040503050406030204" pitchFamily="18" charset="0"/>
                            </a:rPr>
                          </m:ctrlPr>
                        </m:sSubPr>
                        <m:e>
                          <m:r>
                            <a:rPr lang="en-US" b="0" i="1" smtClean="0">
                              <a:latin typeface="Cambria Math" panose="02040503050406030204" charset="0"/>
                            </a:rPr>
                            <m:t>𝑤</m:t>
                          </m:r>
                        </m:e>
                        <m:sub>
                          <m:r>
                            <a:rPr lang="en-US" b="0" i="1" smtClean="0">
                              <a:latin typeface="Cambria Math" panose="02040503050406030204" charset="0"/>
                            </a:rPr>
                            <m:t>𝑖</m:t>
                          </m:r>
                        </m:sub>
                      </m:sSub>
                      <m:d>
                        <m:dPr>
                          <m:ctrlPr>
                            <a:rPr lang="en-US" b="0" i="1" smtClean="0">
                              <a:latin typeface="Cambria Math" panose="02040503050406030204" pitchFamily="18" charset="0"/>
                            </a:rPr>
                          </m:ctrlPr>
                        </m:dPr>
                        <m:e>
                          <m:r>
                            <a:rPr lang="en-US" b="0" i="1" smtClean="0">
                              <a:latin typeface="Cambria Math" panose="02040503050406030204" charset="0"/>
                            </a:rPr>
                            <m:t>𝑡</m:t>
                          </m:r>
                        </m:e>
                      </m:d>
                      <m:r>
                        <a:rPr lang="en-US" b="0" i="1" smtClean="0">
                          <a:latin typeface="Cambria Math" panose="02040503050406030204" charset="0"/>
                        </a:rPr>
                        <m:t>+</m:t>
                      </m:r>
                      <m:r>
                        <a:rPr lang="en-US" b="0" i="1" smtClean="0">
                          <a:latin typeface="Cambria Math" panose="02040503050406030204" charset="0"/>
                        </a:rPr>
                        <m:t>𝜂</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charset="0"/>
                                </a:rPr>
                                <m:t>𝑑</m:t>
                              </m:r>
                            </m:e>
                            <m:sub>
                              <m:r>
                                <a:rPr lang="en-US" b="0" i="1" smtClean="0">
                                  <a:latin typeface="Cambria Math" panose="02040503050406030204" charset="0"/>
                                </a:rPr>
                                <m:t>𝑗</m:t>
                              </m:r>
                            </m:sub>
                          </m:sSub>
                          <m:r>
                            <a:rPr lang="en-US" b="0" i="1" smtClean="0">
                              <a:latin typeface="Cambria Math" panose="02040503050406030204" charset="0"/>
                            </a:rPr>
                            <m:t>−</m:t>
                          </m:r>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charset="0"/>
                                    </a:rPr>
                                    <m:t>𝑦</m:t>
                                  </m:r>
                                </m:e>
                                <m:sub>
                                  <m:r>
                                    <a:rPr lang="en-US" b="0" i="1" smtClean="0">
                                      <a:latin typeface="Cambria Math" panose="02040503050406030204" charset="0"/>
                                    </a:rPr>
                                    <m:t>𝑗</m:t>
                                  </m:r>
                                </m:sub>
                              </m:sSub>
                            </m:e>
                            <m:sub>
                              <m:r>
                                <a:rPr lang="en-US" b="0" i="1" smtClean="0">
                                  <a:latin typeface="Cambria Math" panose="02040503050406030204" charset="0"/>
                                </a:rPr>
                                <m:t> </m:t>
                              </m:r>
                            </m:sub>
                          </m:sSub>
                        </m:e>
                      </m:d>
                      <m:sSub>
                        <m:sSubPr>
                          <m:ctrlPr>
                            <a:rPr lang="en-US" b="0" i="1" smtClean="0">
                              <a:latin typeface="Cambria Math" panose="02040503050406030204" pitchFamily="18" charset="0"/>
                            </a:rPr>
                          </m:ctrlPr>
                        </m:sSubPr>
                        <m:e>
                          <m:r>
                            <a:rPr lang="en-US" b="0" i="1" smtClean="0">
                              <a:latin typeface="Cambria Math" panose="02040503050406030204" charset="0"/>
                            </a:rPr>
                            <m:t>𝑥</m:t>
                          </m:r>
                        </m:e>
                        <m:sub>
                          <m:r>
                            <a:rPr lang="en-US" b="0" i="1" smtClean="0">
                              <a:latin typeface="Cambria Math" panose="02040503050406030204" charset="0"/>
                            </a:rPr>
                            <m:t>𝑗</m:t>
                          </m:r>
                          <m:r>
                            <a:rPr lang="en-US" b="0" i="1" smtClean="0">
                              <a:latin typeface="Cambria Math" panose="02040503050406030204" charset="0"/>
                            </a:rPr>
                            <m:t>,</m:t>
                          </m:r>
                          <m:r>
                            <a:rPr lang="en-US" b="0" i="1" smtClean="0">
                              <a:latin typeface="Cambria Math" panose="02040503050406030204" charset="0"/>
                            </a:rPr>
                            <m:t>𝑖</m:t>
                          </m:r>
                        </m:sub>
                      </m:sSub>
                    </m:oMath>
                  </m:oMathPara>
                </a14:m>
                <a:endParaRPr 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6793785" y="1923834"/>
                <a:ext cx="3647551" cy="2018030"/>
              </a:xfrm>
              <a:prstGeom prst="rect">
                <a:avLst/>
              </a:prstGeom>
              <a:blipFill rotWithShape="1">
                <a:blip r:embed="rId2"/>
                <a:stretch>
                  <a:fillRect l="-15" t="-21" r="1" b="21"/>
                </a:stretch>
              </a:blipFill>
            </p:spPr>
            <p:txBody>
              <a:bodyPr/>
              <a:lstStyle/>
              <a:p>
                <a:r>
                  <a:rPr lang="zh-CN" altLang="en-US">
                    <a:noFill/>
                  </a:rPr>
                  <a:t> </a:t>
                </a:r>
              </a:p>
            </p:txBody>
          </p:sp>
        </mc:Fallback>
      </mc:AlternateContent>
      <p:pic>
        <p:nvPicPr>
          <p:cNvPr id="8" name="图片 7"/>
          <p:cNvPicPr>
            <a:picLocks noChangeAspect="1"/>
          </p:cNvPicPr>
          <p:nvPr/>
        </p:nvPicPr>
        <p:blipFill>
          <a:blip r:embed="rId3"/>
          <a:stretch>
            <a:fillRect/>
          </a:stretch>
        </p:blipFill>
        <p:spPr>
          <a:xfrm>
            <a:off x="1709895" y="1023439"/>
            <a:ext cx="5083890" cy="3055766"/>
          </a:xfrm>
          <a:prstGeom prst="rect">
            <a:avLst/>
          </a:prstGeom>
        </p:spPr>
      </p:pic>
      <mc:AlternateContent xmlns:mc="http://schemas.openxmlformats.org/markup-compatibility/2006" xmlns:a14="http://schemas.microsoft.com/office/drawing/2010/main">
        <mc:Choice Requires="a14">
          <p:sp>
            <p:nvSpPr>
              <p:cNvPr id="9" name="文本框 8"/>
              <p:cNvSpPr txBox="1"/>
              <p:nvPr/>
            </p:nvSpPr>
            <p:spPr>
              <a:xfrm>
                <a:off x="2528835" y="4477074"/>
                <a:ext cx="7666892" cy="368300"/>
              </a:xfrm>
              <a:prstGeom prst="rect">
                <a:avLst/>
              </a:prstGeom>
              <a:noFill/>
            </p:spPr>
            <p:txBody>
              <a:bodyPr wrap="square" rtlCol="0">
                <a:spAutoFit/>
              </a:bodyPr>
              <a:lstStyle/>
              <a:p>
                <a:r>
                  <a:rPr lang="en-US" dirty="0"/>
                  <a:t>When learning, regard </a:t>
                </a:r>
                <a14:m>
                  <m:oMath xmlns:m="http://schemas.openxmlformats.org/officeDocument/2006/math">
                    <m:r>
                      <a:rPr lang="en-US" b="0" i="1" smtClean="0">
                        <a:latin typeface="Cambria Math" panose="02040503050406030204" charset="0"/>
                      </a:rPr>
                      <m:t>𝑓</m:t>
                    </m:r>
                    <m:d>
                      <m:dPr>
                        <m:ctrlPr>
                          <a:rPr lang="en-US" b="0" i="1" smtClean="0">
                            <a:latin typeface="Cambria Math" panose="02040503050406030204" pitchFamily="18" charset="0"/>
                          </a:rPr>
                        </m:ctrlPr>
                      </m:dPr>
                      <m:e>
                        <m:r>
                          <a:rPr lang="en-US" b="0" i="1" smtClean="0">
                            <a:latin typeface="Cambria Math" panose="02040503050406030204" charset="0"/>
                          </a:rPr>
                          <m:t>𝑥</m:t>
                        </m:r>
                      </m:e>
                    </m:d>
                  </m:oMath>
                </a14:m>
                <a:r>
                  <a:rPr lang="en-US" dirty="0"/>
                  <a:t>  as a linear transform, drop non-linearity </a:t>
                </a:r>
              </a:p>
            </p:txBody>
          </p:sp>
        </mc:Choice>
        <mc:Fallback xmlns="">
          <p:sp>
            <p:nvSpPr>
              <p:cNvPr id="9" name="文本框 8"/>
              <p:cNvSpPr txBox="1">
                <a:spLocks noRot="1" noChangeAspect="1" noMove="1" noResize="1" noEditPoints="1" noAdjustHandles="1" noChangeArrowheads="1" noChangeShapeType="1" noTextEdit="1"/>
              </p:cNvSpPr>
              <p:nvPr/>
            </p:nvSpPr>
            <p:spPr>
              <a:xfrm>
                <a:off x="2528835" y="4477074"/>
                <a:ext cx="7666892" cy="368300"/>
              </a:xfrm>
              <a:prstGeom prst="rect">
                <a:avLst/>
              </a:prstGeom>
              <a:blipFill rotWithShape="1">
                <a:blip r:embed="rId4"/>
                <a:stretch>
                  <a:fillRect l="-3" t="-88" r="2" b="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3669160" y="5179786"/>
                <a:ext cx="4002405" cy="6121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charset="0"/>
                            </a:rPr>
                            <m:t>𝑤</m:t>
                          </m:r>
                        </m:e>
                        <m:sub>
                          <m:r>
                            <a:rPr lang="en-US" i="1">
                              <a:latin typeface="Cambria Math" panose="02040503050406030204" charset="0"/>
                            </a:rPr>
                            <m:t>𝑖</m:t>
                          </m:r>
                        </m:sub>
                      </m:sSub>
                      <m:d>
                        <m:dPr>
                          <m:ctrlPr>
                            <a:rPr lang="en-US" i="1">
                              <a:latin typeface="Cambria Math" panose="02040503050406030204" pitchFamily="18" charset="0"/>
                            </a:rPr>
                          </m:ctrlPr>
                        </m:dPr>
                        <m:e>
                          <m:r>
                            <a:rPr lang="en-US" i="1">
                              <a:latin typeface="Cambria Math" panose="02040503050406030204" charset="0"/>
                            </a:rPr>
                            <m:t>𝑡</m:t>
                          </m:r>
                          <m:r>
                            <a:rPr lang="en-US" i="1">
                              <a:latin typeface="Cambria Math" panose="02040503050406030204" charset="0"/>
                            </a:rPr>
                            <m:t>+1</m:t>
                          </m:r>
                        </m:e>
                      </m:d>
                      <m:r>
                        <a:rPr lang="en-US" i="1">
                          <a:latin typeface="Cambria Math" panose="02040503050406030204" charset="0"/>
                        </a:rPr>
                        <m:t>=</m:t>
                      </m:r>
                      <m:sSub>
                        <m:sSubPr>
                          <m:ctrlPr>
                            <a:rPr lang="en-US" i="1">
                              <a:latin typeface="Cambria Math" panose="02040503050406030204" pitchFamily="18" charset="0"/>
                            </a:rPr>
                          </m:ctrlPr>
                        </m:sSubPr>
                        <m:e>
                          <m:r>
                            <a:rPr lang="en-US" i="1">
                              <a:latin typeface="Cambria Math" panose="02040503050406030204" charset="0"/>
                            </a:rPr>
                            <m:t>𝑤</m:t>
                          </m:r>
                        </m:e>
                        <m:sub>
                          <m:r>
                            <a:rPr lang="en-US" i="1">
                              <a:latin typeface="Cambria Math" panose="02040503050406030204" charset="0"/>
                            </a:rPr>
                            <m:t>𝑖</m:t>
                          </m:r>
                        </m:sub>
                      </m:sSub>
                      <m:d>
                        <m:dPr>
                          <m:ctrlPr>
                            <a:rPr lang="en-US" i="1">
                              <a:latin typeface="Cambria Math" panose="02040503050406030204" pitchFamily="18" charset="0"/>
                            </a:rPr>
                          </m:ctrlPr>
                        </m:dPr>
                        <m:e>
                          <m:r>
                            <a:rPr lang="en-US" i="1">
                              <a:latin typeface="Cambria Math" panose="02040503050406030204" charset="0"/>
                            </a:rPr>
                            <m:t>𝑡</m:t>
                          </m:r>
                        </m:e>
                      </m:d>
                      <m:r>
                        <a:rPr lang="en-US" i="1">
                          <a:latin typeface="Cambria Math" panose="02040503050406030204" charset="0"/>
                        </a:rPr>
                        <m:t>+</m:t>
                      </m:r>
                      <m:r>
                        <a:rPr lang="en-US" i="1">
                          <a:latin typeface="Cambria Math" panose="02040503050406030204" charset="0"/>
                        </a:rPr>
                        <m:t>𝜂</m:t>
                      </m:r>
                      <m:f>
                        <m:fPr>
                          <m:ctrlPr>
                            <a:rPr lang="en-US" b="1" i="1" smtClean="0">
                              <a:solidFill>
                                <a:srgbClr val="FF0000"/>
                              </a:solidFill>
                              <a:latin typeface="Cambria Math" panose="02040503050406030204" pitchFamily="18" charset="0"/>
                            </a:rPr>
                          </m:ctrlPr>
                        </m:fPr>
                        <m:num>
                          <m:r>
                            <a:rPr lang="en-US" b="1" i="1" smtClean="0">
                              <a:solidFill>
                                <a:srgbClr val="FF0000"/>
                              </a:solidFill>
                              <a:latin typeface="Cambria Math" panose="02040503050406030204" charset="0"/>
                            </a:rPr>
                            <m:t>𝒅𝒇</m:t>
                          </m:r>
                        </m:num>
                        <m:den>
                          <m:r>
                            <a:rPr lang="en-US" b="1" i="1" smtClean="0">
                              <a:solidFill>
                                <a:srgbClr val="FF0000"/>
                              </a:solidFill>
                              <a:latin typeface="Cambria Math" panose="02040503050406030204" charset="0"/>
                            </a:rPr>
                            <m:t>𝒅𝒙</m:t>
                          </m:r>
                        </m:den>
                      </m:f>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charset="0"/>
                                </a:rPr>
                                <m:t>𝑑</m:t>
                              </m:r>
                            </m:e>
                            <m:sub>
                              <m:r>
                                <a:rPr lang="en-US" i="1">
                                  <a:latin typeface="Cambria Math" panose="02040503050406030204" charset="0"/>
                                </a:rPr>
                                <m:t>𝑗</m:t>
                              </m:r>
                            </m:sub>
                          </m:sSub>
                          <m:r>
                            <a:rPr lang="en-US" i="1">
                              <a:latin typeface="Cambria Math" panose="02040503050406030204" charset="0"/>
                            </a:rPr>
                            <m:t>−</m:t>
                          </m:r>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charset="0"/>
                                    </a:rPr>
                                    <m:t>𝑦</m:t>
                                  </m:r>
                                </m:e>
                                <m:sub>
                                  <m:r>
                                    <a:rPr lang="en-US" i="1">
                                      <a:latin typeface="Cambria Math" panose="02040503050406030204" charset="0"/>
                                    </a:rPr>
                                    <m:t>𝑗</m:t>
                                  </m:r>
                                </m:sub>
                              </m:sSub>
                            </m:e>
                            <m:sub>
                              <m:r>
                                <a:rPr lang="en-US" i="1">
                                  <a:latin typeface="Cambria Math" panose="02040503050406030204" charset="0"/>
                                </a:rPr>
                                <m:t> </m:t>
                              </m:r>
                            </m:sub>
                          </m:sSub>
                        </m:e>
                      </m:d>
                      <m:sSub>
                        <m:sSubPr>
                          <m:ctrlPr>
                            <a:rPr lang="en-US" i="1">
                              <a:latin typeface="Cambria Math" panose="02040503050406030204" pitchFamily="18" charset="0"/>
                            </a:rPr>
                          </m:ctrlPr>
                        </m:sSubPr>
                        <m:e>
                          <m:r>
                            <a:rPr lang="en-US" i="1">
                              <a:latin typeface="Cambria Math" panose="02040503050406030204" charset="0"/>
                            </a:rPr>
                            <m:t>𝑥</m:t>
                          </m:r>
                        </m:e>
                        <m:sub>
                          <m:r>
                            <a:rPr lang="en-US" i="1">
                              <a:latin typeface="Cambria Math" panose="02040503050406030204" charset="0"/>
                            </a:rPr>
                            <m:t>𝑗</m:t>
                          </m:r>
                          <m:r>
                            <a:rPr lang="en-US" i="1">
                              <a:latin typeface="Cambria Math" panose="02040503050406030204" charset="0"/>
                            </a:rPr>
                            <m:t>,</m:t>
                          </m:r>
                          <m:r>
                            <a:rPr lang="en-US" i="1">
                              <a:latin typeface="Cambria Math" panose="02040503050406030204" charset="0"/>
                            </a:rPr>
                            <m:t>𝑖</m:t>
                          </m:r>
                        </m:sub>
                      </m:sSub>
                    </m:oMath>
                  </m:oMathPara>
                </a14:m>
                <a:endParaRPr lang="en-US" dirty="0"/>
              </a:p>
            </p:txBody>
          </p:sp>
        </mc:Choice>
        <mc:Fallback xmlns="">
          <p:sp>
            <p:nvSpPr>
              <p:cNvPr id="12" name="矩形 11"/>
              <p:cNvSpPr>
                <a:spLocks noRot="1" noChangeAspect="1" noMove="1" noResize="1" noEditPoints="1" noAdjustHandles="1" noChangeArrowheads="1" noChangeShapeType="1" noTextEdit="1"/>
              </p:cNvSpPr>
              <p:nvPr/>
            </p:nvSpPr>
            <p:spPr>
              <a:xfrm>
                <a:off x="3669160" y="5179786"/>
                <a:ext cx="4002405" cy="612140"/>
              </a:xfrm>
              <a:prstGeom prst="rect">
                <a:avLst/>
              </a:prstGeom>
              <a:blipFill rotWithShape="1">
                <a:blip r:embed="rId5"/>
                <a:stretch>
                  <a:fillRect l="-3" t="-15" r="3" b="15"/>
                </a:stretch>
              </a:blipFill>
            </p:spPr>
            <p:txBody>
              <a:bodyPr/>
              <a:lstStyle/>
              <a:p>
                <a:r>
                  <a:rPr lang="zh-CN" altLang="en-US">
                    <a:noFill/>
                  </a:rPr>
                  <a:t> </a:t>
                </a:r>
              </a:p>
            </p:txBody>
          </p:sp>
        </mc:Fallback>
      </mc:AlternateContent>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3305" y="0"/>
            <a:ext cx="7886700" cy="732790"/>
          </a:xfrm>
        </p:spPr>
        <p:txBody>
          <a:bodyPr/>
          <a:lstStyle/>
          <a:p>
            <a:r>
              <a:rPr lang="en-US" altLang="zh-CN" dirty="0">
                <a:solidFill>
                  <a:schemeClr val="bg1"/>
                </a:solidFill>
                <a:latin typeface="PT Serif"/>
              </a:rPr>
              <a:t>Hardware implementation</a:t>
            </a:r>
            <a:endParaRPr lang="zh-CN" altLang="en-US" dirty="0">
              <a:solidFill>
                <a:schemeClr val="bg1"/>
              </a:solidFill>
            </a:endParaRPr>
          </a:p>
        </p:txBody>
      </p:sp>
      <p:sp>
        <p:nvSpPr>
          <p:cNvPr id="4" name="矩形 3"/>
          <p:cNvSpPr/>
          <p:nvPr/>
        </p:nvSpPr>
        <p:spPr>
          <a:xfrm>
            <a:off x="5783484" y="1612484"/>
            <a:ext cx="4572000" cy="2030095"/>
          </a:xfrm>
          <a:prstGeom prst="rect">
            <a:avLst/>
          </a:prstGeom>
        </p:spPr>
        <p:txBody>
          <a:bodyPr>
            <a:spAutoFit/>
          </a:bodyPr>
          <a:lstStyle/>
          <a:p>
            <a:r>
              <a:rPr lang="en-US" altLang="zh-CN" dirty="0">
                <a:solidFill>
                  <a:srgbClr val="222222"/>
                </a:solidFill>
                <a:latin typeface="Arial" panose="020B0604020202020204" pitchFamily="34" charset="0"/>
              </a:rPr>
              <a:t>In a 1958, based on Rosenblatt's statements, </a:t>
            </a:r>
            <a:r>
              <a:rPr lang="en-US" altLang="zh-CN" i="1" dirty="0">
                <a:solidFill>
                  <a:srgbClr val="0B0080"/>
                </a:solidFill>
                <a:latin typeface="Arial" panose="020B0604020202020204" pitchFamily="34" charset="0"/>
                <a:hlinkClick r:id="rId2" tooltip="The New York Times"/>
              </a:rPr>
              <a:t>The New York Times</a:t>
            </a:r>
            <a:r>
              <a:rPr lang="en-US" altLang="zh-CN" dirty="0">
                <a:solidFill>
                  <a:srgbClr val="222222"/>
                </a:solidFill>
                <a:latin typeface="Arial" panose="020B0604020202020204" pitchFamily="34" charset="0"/>
              </a:rPr>
              <a:t> reported the perceptron to be "</a:t>
            </a:r>
            <a:r>
              <a:rPr lang="en-US" altLang="zh-CN" b="1" dirty="0">
                <a:solidFill>
                  <a:srgbClr val="222222"/>
                </a:solidFill>
                <a:latin typeface="Arial" panose="020B0604020202020204" pitchFamily="34" charset="0"/>
              </a:rPr>
              <a:t>the embryo of an electronic computer that [the Navy] expects will be able to walk, talk, see, write, reproduce itself and be conscious of its existence.</a:t>
            </a:r>
            <a:r>
              <a:rPr lang="en-US" altLang="zh-CN" dirty="0">
                <a:solidFill>
                  <a:srgbClr val="222222"/>
                </a:solidFill>
                <a:latin typeface="Arial" panose="020B0604020202020204" pitchFamily="34" charset="0"/>
              </a:rPr>
              <a:t>"</a:t>
            </a:r>
            <a:endParaRPr lang="zh-CN" altLang="en-US" dirty="0"/>
          </a:p>
        </p:txBody>
      </p:sp>
      <p:sp>
        <p:nvSpPr>
          <p:cNvPr id="5" name="AutoShape 2" descr="."/>
          <p:cNvSpPr>
            <a:spLocks noChangeAspect="1" noChangeArrowheads="1"/>
          </p:cNvSpPr>
          <p:nvPr/>
        </p:nvSpPr>
        <p:spPr bwMode="auto">
          <a:xfrm>
            <a:off x="5943600" y="244665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6" name="图片 5"/>
          <p:cNvPicPr>
            <a:picLocks noChangeAspect="1"/>
          </p:cNvPicPr>
          <p:nvPr/>
        </p:nvPicPr>
        <p:blipFill>
          <a:blip r:embed="rId3"/>
          <a:stretch>
            <a:fillRect/>
          </a:stretch>
        </p:blipFill>
        <p:spPr>
          <a:xfrm>
            <a:off x="2061882" y="988913"/>
            <a:ext cx="3095728" cy="3828347"/>
          </a:xfrm>
          <a:prstGeom prst="rect">
            <a:avLst/>
          </a:prstGeom>
        </p:spPr>
      </p:pic>
      <p:sp>
        <p:nvSpPr>
          <p:cNvPr id="7" name="矩形 6"/>
          <p:cNvSpPr/>
          <p:nvPr/>
        </p:nvSpPr>
        <p:spPr>
          <a:xfrm>
            <a:off x="1732289" y="5381724"/>
            <a:ext cx="8307061" cy="922020"/>
          </a:xfrm>
          <a:prstGeom prst="rect">
            <a:avLst/>
          </a:prstGeom>
        </p:spPr>
        <p:txBody>
          <a:bodyPr wrap="square">
            <a:spAutoFit/>
          </a:bodyPr>
          <a:lstStyle/>
          <a:p>
            <a:r>
              <a:rPr lang="en-US" altLang="zh-CN" dirty="0">
                <a:solidFill>
                  <a:srgbClr val="4D4D4B"/>
                </a:solidFill>
                <a:latin typeface="PT Serif"/>
              </a:rPr>
              <a:t>'Mark I Perceptron at the Cornell Aeronautical Laboratory', hardware implementation of the first Perceptron (Source: Wikipedia / Cornell Library)</a:t>
            </a:r>
            <a:endParaRPr lang="zh-CN" altLang="en-US" dirty="0"/>
          </a:p>
        </p:txBody>
      </p:sp>
      <p:sp>
        <p:nvSpPr>
          <p:cNvPr id="3" name="文本框 2"/>
          <p:cNvSpPr txBox="1"/>
          <p:nvPr/>
        </p:nvSpPr>
        <p:spPr>
          <a:xfrm>
            <a:off x="7144870" y="4395550"/>
            <a:ext cx="2985248" cy="368300"/>
          </a:xfrm>
          <a:prstGeom prst="rect">
            <a:avLst/>
          </a:prstGeom>
          <a:noFill/>
        </p:spPr>
        <p:txBody>
          <a:bodyPr wrap="square" rtlCol="0">
            <a:spAutoFit/>
          </a:bodyPr>
          <a:lstStyle/>
          <a:p>
            <a:r>
              <a:rPr lang="zh-CN" altLang="en-US" dirty="0"/>
              <a:t>见得风，是个雨</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8850" y="1"/>
            <a:ext cx="7886700" cy="1325563"/>
          </a:xfrm>
        </p:spPr>
        <p:txBody>
          <a:bodyPr/>
          <a:lstStyle/>
          <a:p>
            <a:r>
              <a:rPr lang="en-US" altLang="zh-CN" dirty="0">
                <a:solidFill>
                  <a:schemeClr val="bg1"/>
                </a:solidFill>
              </a:rPr>
              <a:t>Threshold is not differentiable</a:t>
            </a:r>
            <a:endParaRPr lang="zh-CN" altLang="en-US" dirty="0">
              <a:solidFill>
                <a:schemeClr val="bg1"/>
              </a:solidFill>
            </a:endParaRPr>
          </a:p>
        </p:txBody>
      </p:sp>
      <p:sp>
        <p:nvSpPr>
          <p:cNvPr id="3" name="内容占位符 2"/>
          <p:cNvSpPr>
            <a:spLocks noGrp="1"/>
          </p:cNvSpPr>
          <p:nvPr>
            <p:ph idx="1"/>
          </p:nvPr>
        </p:nvSpPr>
        <p:spPr>
          <a:xfrm>
            <a:off x="2152650" y="1040765"/>
            <a:ext cx="7886700" cy="4351338"/>
          </a:xfrm>
        </p:spPr>
        <p:txBody>
          <a:bodyPr/>
          <a:lstStyle/>
          <a:p>
            <a:r>
              <a:rPr lang="en-US" altLang="zh-CN" dirty="0"/>
              <a:t>Bernard </a:t>
            </a:r>
            <a:r>
              <a:rPr lang="en-US" altLang="zh-CN" dirty="0" err="1"/>
              <a:t>Widrow</a:t>
            </a:r>
            <a:r>
              <a:rPr lang="en-US" altLang="zh-CN" dirty="0"/>
              <a:t> and </a:t>
            </a:r>
            <a:r>
              <a:rPr lang="en-US" altLang="zh-CN" dirty="0" err="1"/>
              <a:t>Tedd</a:t>
            </a:r>
            <a:r>
              <a:rPr lang="en-US" altLang="zh-CN" dirty="0"/>
              <a:t> Hoff soon explored the option of </a:t>
            </a:r>
            <a:r>
              <a:rPr lang="en-US" altLang="zh-CN" b="1" dirty="0"/>
              <a:t>just outputting the weight input</a:t>
            </a:r>
            <a:r>
              <a:rPr lang="en-US" altLang="zh-CN" dirty="0"/>
              <a:t> in 1960 with “An adaptive “ADALINE” neuron using chemical “</a:t>
            </a:r>
            <a:r>
              <a:rPr lang="en-US" altLang="zh-CN" dirty="0" err="1"/>
              <a:t>memistors</a:t>
            </a:r>
            <a:r>
              <a:rPr lang="en-US" altLang="zh-CN" dirty="0"/>
              <a:t>” </a:t>
            </a:r>
            <a:r>
              <a:rPr lang="en-US" altLang="zh-CN" dirty="0">
                <a:solidFill>
                  <a:srgbClr val="FF0000"/>
                </a:solidFill>
              </a:rPr>
              <a:t>(</a:t>
            </a:r>
            <a:r>
              <a:rPr lang="en-US" dirty="0">
                <a:solidFill>
                  <a:srgbClr val="FF0000"/>
                </a:solidFill>
              </a:rPr>
              <a:t>Adaptive linear neuron</a:t>
            </a:r>
            <a:r>
              <a:rPr lang="zh-CN" altLang="en-US" dirty="0">
                <a:solidFill>
                  <a:srgbClr val="FF0000"/>
                </a:solidFill>
              </a:rPr>
              <a:t>）</a:t>
            </a:r>
            <a:endParaRPr lang="zh-CN" altLang="en-US" dirty="0"/>
          </a:p>
        </p:txBody>
      </p:sp>
      <p:pic>
        <p:nvPicPr>
          <p:cNvPr id="5" name="图片 4"/>
          <p:cNvPicPr>
            <a:picLocks noChangeAspect="1"/>
          </p:cNvPicPr>
          <p:nvPr/>
        </p:nvPicPr>
        <p:blipFill>
          <a:blip r:embed="rId2"/>
          <a:stretch>
            <a:fillRect/>
          </a:stretch>
        </p:blipFill>
        <p:spPr>
          <a:xfrm>
            <a:off x="7232402" y="3259624"/>
            <a:ext cx="2057043" cy="2648080"/>
          </a:xfrm>
          <a:prstGeom prst="rect">
            <a:avLst/>
          </a:prstGeom>
        </p:spPr>
      </p:pic>
      <p:pic>
        <p:nvPicPr>
          <p:cNvPr id="6" name="图片 5"/>
          <p:cNvPicPr>
            <a:picLocks noChangeAspect="1"/>
          </p:cNvPicPr>
          <p:nvPr/>
        </p:nvPicPr>
        <p:blipFill>
          <a:blip r:embed="rId3"/>
          <a:stretch>
            <a:fillRect/>
          </a:stretch>
        </p:blipFill>
        <p:spPr>
          <a:xfrm>
            <a:off x="3046514" y="3507360"/>
            <a:ext cx="2188727" cy="2400344"/>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ell phone&#10;&#10;Description generated with very high confidence"/>
          <p:cNvPicPr>
            <a:picLocks noChangeAspect="1"/>
          </p:cNvPicPr>
          <p:nvPr/>
        </p:nvPicPr>
        <p:blipFill rotWithShape="1">
          <a:blip r:embed="rId2">
            <a:extLst>
              <a:ext uri="{28A0092B-C50C-407E-A947-70E740481C1C}">
                <a14:useLocalDpi xmlns:a14="http://schemas.microsoft.com/office/drawing/2010/main" val="0"/>
              </a:ext>
            </a:extLst>
          </a:blip>
          <a:srcRect l="31546" r="37990" b="44788"/>
          <a:stretch>
            <a:fillRect/>
          </a:stretch>
        </p:blipFill>
        <p:spPr>
          <a:xfrm>
            <a:off x="1905199" y="285708"/>
            <a:ext cx="4490759" cy="3823362"/>
          </a:xfrm>
          <a:prstGeom prst="rect">
            <a:avLst/>
          </a:prstGeom>
        </p:spPr>
      </p:pic>
      <p:pic>
        <p:nvPicPr>
          <p:cNvPr id="3" name="Picture 2" descr="A screenshot of a cell phone&#10;&#10;Description generated with very high confidence"/>
          <p:cNvPicPr>
            <a:picLocks noChangeAspect="1"/>
          </p:cNvPicPr>
          <p:nvPr/>
        </p:nvPicPr>
        <p:blipFill rotWithShape="1">
          <a:blip r:embed="rId2">
            <a:extLst>
              <a:ext uri="{28A0092B-C50C-407E-A947-70E740481C1C}">
                <a14:useLocalDpi xmlns:a14="http://schemas.microsoft.com/office/drawing/2010/main" val="0"/>
              </a:ext>
            </a:extLst>
          </a:blip>
          <a:srcRect l="34571" t="56602" r="49553"/>
          <a:stretch>
            <a:fillRect/>
          </a:stretch>
        </p:blipFill>
        <p:spPr>
          <a:xfrm>
            <a:off x="6806610" y="801683"/>
            <a:ext cx="3073139" cy="3946205"/>
          </a:xfrm>
          <a:prstGeom prst="rect">
            <a:avLst/>
          </a:prstGeom>
        </p:spPr>
      </p:pic>
      <p:sp>
        <p:nvSpPr>
          <p:cNvPr id="4" name="TextBox 3"/>
          <p:cNvSpPr txBox="1"/>
          <p:nvPr/>
        </p:nvSpPr>
        <p:spPr>
          <a:xfrm>
            <a:off x="2315850" y="38676"/>
            <a:ext cx="7480169" cy="645160"/>
          </a:xfrm>
          <a:prstGeom prst="rect">
            <a:avLst/>
          </a:prstGeom>
          <a:noFill/>
        </p:spPr>
        <p:txBody>
          <a:bodyPr wrap="square" rtlCol="0">
            <a:spAutoFit/>
          </a:bodyPr>
          <a:lstStyle/>
          <a:p>
            <a:pPr algn="ctr"/>
            <a:r>
              <a:rPr lang="en-US" sz="3600" dirty="0"/>
              <a:t>AI Winter</a:t>
            </a:r>
          </a:p>
        </p:txBody>
      </p:sp>
      <p:sp>
        <p:nvSpPr>
          <p:cNvPr id="5" name="TextBox 4"/>
          <p:cNvSpPr txBox="1"/>
          <p:nvPr/>
        </p:nvSpPr>
        <p:spPr>
          <a:xfrm>
            <a:off x="1634564" y="4467385"/>
            <a:ext cx="8922871" cy="2306955"/>
          </a:xfrm>
          <a:prstGeom prst="rect">
            <a:avLst/>
          </a:prstGeom>
          <a:noFill/>
        </p:spPr>
        <p:txBody>
          <a:bodyPr wrap="square" rtlCol="0">
            <a:spAutoFit/>
          </a:bodyPr>
          <a:lstStyle/>
          <a:p>
            <a:r>
              <a:rPr lang="en-US" sz="2400" b="1" dirty="0"/>
              <a:t>Conclusion of book “</a:t>
            </a:r>
            <a:r>
              <a:rPr lang="en-US" sz="2400" b="1" dirty="0" err="1"/>
              <a:t>Perceptrons</a:t>
            </a:r>
            <a:r>
              <a:rPr lang="en-US" sz="2400" b="1" dirty="0"/>
              <a:t>” by Minsky and </a:t>
            </a:r>
            <a:r>
              <a:rPr lang="en-US" sz="2400" b="1" dirty="0" err="1"/>
              <a:t>Papert</a:t>
            </a:r>
            <a:r>
              <a:rPr lang="en-US" sz="2400" b="1" dirty="0"/>
              <a:t>:</a:t>
            </a:r>
          </a:p>
          <a:p>
            <a:pPr marL="457200" indent="-457200">
              <a:buAutoNum type="arabicParenBoth"/>
            </a:pPr>
            <a:r>
              <a:rPr lang="en-US" sz="2400" dirty="0"/>
              <a:t>We need to use MLPs [multilayer </a:t>
            </a:r>
            <a:r>
              <a:rPr lang="en-US" sz="2400" dirty="0" err="1"/>
              <a:t>perceptrons</a:t>
            </a:r>
            <a:r>
              <a:rPr lang="en-US" sz="2400" dirty="0"/>
              <a:t>] even to represent simple nonlinear functions such as the XOR mapping.</a:t>
            </a:r>
          </a:p>
          <a:p>
            <a:pPr marL="457200" indent="-457200">
              <a:buAutoNum type="arabicParenBoth"/>
            </a:pPr>
            <a:r>
              <a:rPr lang="en-US" sz="2400" dirty="0"/>
              <a:t>No one on earth had found a viable way to train MLPs good enough to learn such simple functions.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单个神经元如何感知信息：权重</a:t>
            </a:r>
          </a:p>
        </p:txBody>
      </p:sp>
      <p:pic>
        <p:nvPicPr>
          <p:cNvPr id="8" name="图片 7"/>
          <p:cNvPicPr>
            <a:picLocks noChangeAspect="1"/>
          </p:cNvPicPr>
          <p:nvPr>
            <p:custDataLst>
              <p:tags r:id="rId2"/>
            </p:custDataLst>
          </p:nvPr>
        </p:nvPicPr>
        <p:blipFill>
          <a:blip r:embed="rId6">
            <a:clrChange>
              <a:clrFrom>
                <a:srgbClr val="FFFFFF">
                  <a:alpha val="100000"/>
                </a:srgbClr>
              </a:clrFrom>
              <a:clrTo>
                <a:srgbClr val="FFFFFF">
                  <a:alpha val="100000"/>
                  <a:alpha val="0"/>
                </a:srgbClr>
              </a:clrTo>
            </a:clrChange>
          </a:blip>
          <a:stretch>
            <a:fillRect/>
          </a:stretch>
        </p:blipFill>
        <p:spPr>
          <a:xfrm>
            <a:off x="816997" y="1586881"/>
            <a:ext cx="5528558" cy="2676524"/>
          </a:xfrm>
          <a:prstGeom prst="rect">
            <a:avLst/>
          </a:prstGeom>
        </p:spPr>
      </p:pic>
      <p:pic>
        <p:nvPicPr>
          <p:cNvPr id="10" name="图片 9"/>
          <p:cNvPicPr>
            <a:picLocks noChangeAspect="1"/>
          </p:cNvPicPr>
          <p:nvPr>
            <p:custDataLst>
              <p:tags r:id="rId3"/>
            </p:custDataLst>
          </p:nvPr>
        </p:nvPicPr>
        <p:blipFill>
          <a:blip r:embed="rId7">
            <a:clrChange>
              <a:clrFrom>
                <a:srgbClr val="FFFFFF">
                  <a:alpha val="100000"/>
                </a:srgbClr>
              </a:clrFrom>
              <a:clrTo>
                <a:srgbClr val="FFFFFF">
                  <a:alpha val="100000"/>
                  <a:alpha val="0"/>
                </a:srgbClr>
              </a:clrTo>
            </a:clrChange>
          </a:blip>
          <a:stretch>
            <a:fillRect/>
          </a:stretch>
        </p:blipFill>
        <p:spPr>
          <a:xfrm>
            <a:off x="6636385" y="2234247"/>
            <a:ext cx="3744081" cy="1278573"/>
          </a:xfrm>
          <a:prstGeom prst="rect">
            <a:avLst/>
          </a:prstGeom>
        </p:spPr>
      </p:pic>
      <p:pic>
        <p:nvPicPr>
          <p:cNvPr id="12" name="图片 11"/>
          <p:cNvPicPr>
            <a:picLocks noChangeAspect="1"/>
          </p:cNvPicPr>
          <p:nvPr>
            <p:custDataLst>
              <p:tags r:id="rId4"/>
            </p:custDataLst>
          </p:nvPr>
        </p:nvPicPr>
        <p:blipFill>
          <a:blip r:embed="rId8">
            <a:clrChange>
              <a:clrFrom>
                <a:srgbClr val="FFFFFF">
                  <a:alpha val="100000"/>
                </a:srgbClr>
              </a:clrFrom>
              <a:clrTo>
                <a:srgbClr val="FFFFFF">
                  <a:alpha val="100000"/>
                  <a:alpha val="0"/>
                </a:srgbClr>
              </a:clrTo>
            </a:clrChange>
          </a:blip>
          <a:stretch>
            <a:fillRect/>
          </a:stretch>
        </p:blipFill>
        <p:spPr>
          <a:xfrm>
            <a:off x="3806190" y="4572000"/>
            <a:ext cx="5160645" cy="466090"/>
          </a:xfrm>
          <a:prstGeom prst="rect">
            <a:avLst/>
          </a:prstGeom>
        </p:spPr>
      </p:pic>
      <p:sp>
        <p:nvSpPr>
          <p:cNvPr id="2" name="文本框 1"/>
          <p:cNvSpPr txBox="1"/>
          <p:nvPr/>
        </p:nvSpPr>
        <p:spPr>
          <a:xfrm>
            <a:off x="567690" y="817880"/>
            <a:ext cx="9508490" cy="460375"/>
          </a:xfrm>
          <a:prstGeom prst="rect">
            <a:avLst/>
          </a:prstGeom>
          <a:noFill/>
        </p:spPr>
        <p:txBody>
          <a:bodyPr wrap="square" rtlCol="0" anchor="t">
            <a:spAutoFit/>
          </a:bodyPr>
          <a:lstStyle/>
          <a:p>
            <a:pPr marL="342900" indent="-342900">
              <a:buFont typeface="Arial" panose="020B0604020202020204" pitchFamily="34" charset="0"/>
              <a:buChar char="•"/>
            </a:pPr>
            <a:r>
              <a:rPr lang="zh-CN" altLang="en-US" sz="2400"/>
              <a:t>我们可以把这类收集信息的方式推广到一般的形式</a:t>
            </a:r>
          </a:p>
        </p:txBody>
      </p:sp>
      <p:sp>
        <p:nvSpPr>
          <p:cNvPr id="3" name="文本框 2"/>
          <p:cNvSpPr txBox="1"/>
          <p:nvPr/>
        </p:nvSpPr>
        <p:spPr>
          <a:xfrm>
            <a:off x="965200" y="4572000"/>
            <a:ext cx="3296285" cy="460375"/>
          </a:xfrm>
          <a:prstGeom prst="rect">
            <a:avLst/>
          </a:prstGeom>
          <a:noFill/>
        </p:spPr>
        <p:txBody>
          <a:bodyPr wrap="square" rtlCol="0">
            <a:spAutoFit/>
          </a:bodyPr>
          <a:lstStyle/>
          <a:p>
            <a:r>
              <a:rPr lang="zh-CN" altLang="en-US" sz="2400">
                <a:latin typeface="华文宋体" panose="02010600040101010101" charset="-122"/>
                <a:ea typeface="华文宋体" panose="02010600040101010101" charset="-122"/>
              </a:rPr>
              <a:t>单个神经元的输出为</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3940" y="1"/>
            <a:ext cx="7886700" cy="1325563"/>
          </a:xfrm>
        </p:spPr>
        <p:txBody>
          <a:bodyPr/>
          <a:lstStyle/>
          <a:p>
            <a:r>
              <a:rPr lang="en-US" altLang="zh-CN" b="1" dirty="0">
                <a:solidFill>
                  <a:schemeClr val="bg1"/>
                </a:solidFill>
              </a:rPr>
              <a:t>Backpropagation</a:t>
            </a:r>
            <a:endParaRPr lang="zh-CN" altLang="en-US" dirty="0">
              <a:solidFill>
                <a:schemeClr val="bg1"/>
              </a:solidFill>
            </a:endParaRPr>
          </a:p>
        </p:txBody>
      </p:sp>
      <p:sp>
        <p:nvSpPr>
          <p:cNvPr id="3" name="内容占位符 2"/>
          <p:cNvSpPr>
            <a:spLocks noGrp="1"/>
          </p:cNvSpPr>
          <p:nvPr>
            <p:ph idx="1"/>
          </p:nvPr>
        </p:nvSpPr>
        <p:spPr>
          <a:xfrm>
            <a:off x="2220595" y="1046480"/>
            <a:ext cx="7886700" cy="4351338"/>
          </a:xfrm>
        </p:spPr>
        <p:txBody>
          <a:bodyPr>
            <a:normAutofit/>
          </a:bodyPr>
          <a:lstStyle/>
          <a:p>
            <a:r>
              <a:rPr lang="en-US" altLang="zh-CN" sz="2400" b="1" dirty="0"/>
              <a:t>Backpropagation</a:t>
            </a:r>
            <a:r>
              <a:rPr lang="en-US" altLang="zh-CN" sz="2400" dirty="0"/>
              <a:t> was derived by multiple researchers in the early 60’s and implemented to run on computers much as it is today as early as 1970 by Seppo </a:t>
            </a:r>
            <a:r>
              <a:rPr lang="en-US" altLang="zh-CN" sz="2400" dirty="0" err="1"/>
              <a:t>Linnainmaa</a:t>
            </a:r>
            <a:endParaRPr lang="en-US" altLang="zh-CN" sz="2400" dirty="0"/>
          </a:p>
          <a:p>
            <a:r>
              <a:rPr lang="en-US" altLang="zh-CN" sz="2400" dirty="0"/>
              <a:t>But </a:t>
            </a:r>
            <a:r>
              <a:rPr lang="en-US" altLang="zh-CN" sz="2400" b="1" dirty="0"/>
              <a:t>Paul </a:t>
            </a:r>
            <a:r>
              <a:rPr lang="en-US" altLang="zh-CN" sz="2400" b="1" dirty="0" err="1"/>
              <a:t>Werbos</a:t>
            </a:r>
            <a:r>
              <a:rPr lang="en-US" altLang="zh-CN" sz="2400" b="1" dirty="0"/>
              <a:t> </a:t>
            </a:r>
            <a:r>
              <a:rPr lang="en-US" altLang="zh-CN" sz="2400" dirty="0"/>
              <a:t>was first in the US to propose that it could be used for neural nets after analyzing it in depth in his 1974 PhD Thesis</a:t>
            </a:r>
          </a:p>
        </p:txBody>
      </p:sp>
      <p:pic>
        <p:nvPicPr>
          <p:cNvPr id="3074" name="Picture 2" descr="Image result for backpropagati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2127" y="3902473"/>
            <a:ext cx="4054510" cy="21300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5360" y="60326"/>
            <a:ext cx="7886700" cy="1325563"/>
          </a:xfrm>
        </p:spPr>
        <p:txBody>
          <a:bodyPr/>
          <a:lstStyle/>
          <a:p>
            <a:r>
              <a:rPr lang="en-US" altLang="zh-CN" dirty="0">
                <a:solidFill>
                  <a:schemeClr val="bg1"/>
                </a:solidFill>
              </a:rPr>
              <a:t>Paul </a:t>
            </a:r>
            <a:r>
              <a:rPr lang="en-US" altLang="zh-CN" dirty="0" err="1">
                <a:solidFill>
                  <a:schemeClr val="bg1"/>
                </a:solidFill>
              </a:rPr>
              <a:t>Werbos</a:t>
            </a:r>
            <a:endParaRPr lang="zh-CN" altLang="en-US" dirty="0">
              <a:solidFill>
                <a:schemeClr val="bg1"/>
              </a:solidFill>
            </a:endParaRPr>
          </a:p>
        </p:txBody>
      </p:sp>
      <p:sp>
        <p:nvSpPr>
          <p:cNvPr id="3" name="内容占位符 2"/>
          <p:cNvSpPr>
            <a:spLocks noGrp="1"/>
          </p:cNvSpPr>
          <p:nvPr>
            <p:ph idx="1"/>
          </p:nvPr>
        </p:nvSpPr>
        <p:spPr>
          <a:xfrm>
            <a:off x="2152650" y="1208405"/>
            <a:ext cx="4837653" cy="4351338"/>
          </a:xfrm>
        </p:spPr>
        <p:txBody>
          <a:bodyPr>
            <a:normAutofit/>
          </a:bodyPr>
          <a:lstStyle/>
          <a:p>
            <a:r>
              <a:rPr lang="en-US" altLang="zh-CN" sz="2400" i="1" dirty="0"/>
              <a:t>“But the pessimism at that time became terminal. In the early 1970s, I did in fact visit Minsky at MIT. I proposed that we do a joint paper showing that MLPs can in fact overcome the earlier problems … But </a:t>
            </a:r>
            <a:r>
              <a:rPr lang="en-US" altLang="zh-CN" sz="2400" b="1" i="1" dirty="0"/>
              <a:t>Minsky was not interested</a:t>
            </a:r>
            <a:r>
              <a:rPr lang="en-US" altLang="zh-CN" sz="2400" i="1" dirty="0"/>
              <a:t>. In fact, no one at MIT or Harvard or any place I could find was interested at the time.”</a:t>
            </a:r>
            <a:endParaRPr lang="zh-CN" altLang="en-US" sz="2400" dirty="0"/>
          </a:p>
        </p:txBody>
      </p:sp>
      <p:pic>
        <p:nvPicPr>
          <p:cNvPr id="4098" name="Picture 2" descr="Image result for Paul Werb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2534" y="1360177"/>
            <a:ext cx="2673475" cy="3308523"/>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3017462" y="5041727"/>
            <a:ext cx="3803073" cy="368300"/>
          </a:xfrm>
          <a:prstGeom prst="rect">
            <a:avLst/>
          </a:prstGeom>
          <a:noFill/>
        </p:spPr>
        <p:txBody>
          <a:bodyPr wrap="square" rtlCol="0">
            <a:spAutoFit/>
          </a:bodyPr>
          <a:lstStyle/>
          <a:p>
            <a:r>
              <a:rPr lang="en-US" altLang="zh-CN" dirty="0"/>
              <a:t> </a:t>
            </a:r>
            <a:r>
              <a:rPr lang="zh-CN" altLang="en-US" dirty="0"/>
              <a:t>也许是差一个程序员！</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4250" y="1"/>
            <a:ext cx="7886700" cy="1325563"/>
          </a:xfrm>
        </p:spPr>
        <p:txBody>
          <a:bodyPr/>
          <a:lstStyle/>
          <a:p>
            <a:r>
              <a:rPr lang="en-US" altLang="zh-CN" dirty="0">
                <a:solidFill>
                  <a:schemeClr val="bg1"/>
                </a:solidFill>
              </a:rPr>
              <a:t>AI </a:t>
            </a:r>
            <a:r>
              <a:rPr lang="zh-CN" altLang="en-US" dirty="0">
                <a:solidFill>
                  <a:schemeClr val="bg1"/>
                </a:solidFill>
              </a:rPr>
              <a:t>重回视线</a:t>
            </a:r>
          </a:p>
        </p:txBody>
      </p:sp>
      <p:sp>
        <p:nvSpPr>
          <p:cNvPr id="3" name="内容占位符 2"/>
          <p:cNvSpPr>
            <a:spLocks noGrp="1"/>
          </p:cNvSpPr>
          <p:nvPr>
            <p:ph idx="1"/>
          </p:nvPr>
        </p:nvSpPr>
        <p:spPr>
          <a:xfrm>
            <a:off x="2152650" y="1190625"/>
            <a:ext cx="7886700" cy="4351338"/>
          </a:xfrm>
        </p:spPr>
        <p:txBody>
          <a:bodyPr/>
          <a:lstStyle/>
          <a:p>
            <a:r>
              <a:rPr lang="en-US" altLang="zh-CN" sz="2400" dirty="0" err="1"/>
              <a:t>Werbos</a:t>
            </a:r>
            <a:r>
              <a:rPr lang="en-US" altLang="zh-CN" sz="2400" dirty="0"/>
              <a:t> did not publish on the application of backprop to neural nets until 1982 due to the chilling effects of the AI Winter. </a:t>
            </a:r>
          </a:p>
          <a:p>
            <a:r>
              <a:rPr lang="en-US" altLang="zh-CN" sz="2400" dirty="0"/>
              <a:t>Hopfield neural network, 1982, </a:t>
            </a:r>
          </a:p>
          <a:p>
            <a:pPr lvl="1"/>
            <a:r>
              <a:rPr lang="en-US" altLang="zh-CN" sz="2000" dirty="0"/>
              <a:t>associate memory</a:t>
            </a:r>
          </a:p>
          <a:p>
            <a:pPr lvl="1"/>
            <a:r>
              <a:rPr lang="en-US" altLang="zh-CN" sz="2000" dirty="0"/>
              <a:t>Hebb’s rule</a:t>
            </a:r>
          </a:p>
          <a:p>
            <a:endParaRPr lang="zh-CN" altLang="en-US" dirty="0"/>
          </a:p>
        </p:txBody>
      </p:sp>
      <p:pic>
        <p:nvPicPr>
          <p:cNvPr id="4" name="图片 3"/>
          <p:cNvPicPr>
            <a:picLocks noChangeAspect="1"/>
          </p:cNvPicPr>
          <p:nvPr/>
        </p:nvPicPr>
        <p:blipFill>
          <a:blip r:embed="rId2"/>
          <a:stretch>
            <a:fillRect/>
          </a:stretch>
        </p:blipFill>
        <p:spPr>
          <a:xfrm>
            <a:off x="2247417" y="3520532"/>
            <a:ext cx="3133966" cy="889694"/>
          </a:xfrm>
          <a:prstGeom prst="rect">
            <a:avLst/>
          </a:prstGeom>
        </p:spPr>
      </p:pic>
      <mc:AlternateContent xmlns:mc="http://schemas.openxmlformats.org/markup-compatibility/2006" xmlns:a14="http://schemas.microsoft.com/office/drawing/2010/main">
        <mc:Choice Requires="a14">
          <p:sp>
            <p:nvSpPr>
              <p:cNvPr id="6" name="文本框 5"/>
              <p:cNvSpPr txBox="1"/>
              <p:nvPr/>
            </p:nvSpPr>
            <p:spPr>
              <a:xfrm>
                <a:off x="2386313" y="4591374"/>
                <a:ext cx="6672805" cy="768350"/>
              </a:xfrm>
              <a:prstGeom prst="rect">
                <a:avLst/>
              </a:prstGeom>
              <a:noFill/>
            </p:spPr>
            <p:txBody>
              <a:bodyPr wrap="square" rtlCol="0">
                <a:spAutoFit/>
              </a:bodyPr>
              <a:lstStyle/>
              <a:p>
                <a:r>
                  <a:rPr lang="en-US" sz="2200" dirty="0"/>
                  <a:t>Many local minima,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charset="0"/>
                          </a:rPr>
                          <m:t>𝑋</m:t>
                        </m:r>
                      </m:e>
                      <m:sub>
                        <m:r>
                          <a:rPr lang="en-US" sz="2200" b="0" i="1" smtClean="0">
                            <a:latin typeface="Cambria Math" panose="02040503050406030204" charset="0"/>
                          </a:rPr>
                          <m:t>𝑎</m:t>
                        </m:r>
                      </m:sub>
                    </m:sSub>
                    <m:r>
                      <a:rPr lang="en-US" sz="2200" b="0" i="1" smtClean="0">
                        <a:latin typeface="Cambria Math" panose="02040503050406030204" charset="0"/>
                      </a:rPr>
                      <m:t>,</m:t>
                    </m:r>
                    <m:sSub>
                      <m:sSubPr>
                        <m:ctrlPr>
                          <a:rPr lang="en-US" sz="2200" b="0" i="1" smtClean="0">
                            <a:latin typeface="Cambria Math" panose="02040503050406030204" pitchFamily="18" charset="0"/>
                          </a:rPr>
                        </m:ctrlPr>
                      </m:sSubPr>
                      <m:e>
                        <m:r>
                          <a:rPr lang="en-US" sz="2200" b="0" i="1" smtClean="0">
                            <a:latin typeface="Cambria Math" panose="02040503050406030204" charset="0"/>
                          </a:rPr>
                          <m:t>𝑋</m:t>
                        </m:r>
                      </m:e>
                      <m:sub>
                        <m:r>
                          <a:rPr lang="en-US" sz="2200" b="0" i="1" smtClean="0">
                            <a:latin typeface="Cambria Math" panose="02040503050406030204" charset="0"/>
                          </a:rPr>
                          <m:t>𝑏</m:t>
                        </m:r>
                      </m:sub>
                    </m:sSub>
                    <m:r>
                      <a:rPr lang="en-US" sz="2200" b="0" i="1" smtClean="0">
                        <a:latin typeface="Cambria Math" panose="02040503050406030204" charset="0"/>
                      </a:rPr>
                      <m:t>, ⋯</m:t>
                    </m:r>
                  </m:oMath>
                </a14:m>
                <a:r>
                  <a:rPr lang="en-US" sz="2200" dirty="0"/>
                  <a:t>, If start from </a:t>
                </a:r>
                <a14:m>
                  <m:oMath xmlns:m="http://schemas.openxmlformats.org/officeDocument/2006/math">
                    <m:r>
                      <a:rPr lang="en-US" sz="2200" b="0" i="1" smtClean="0">
                        <a:latin typeface="Cambria Math" panose="02040503050406030204" charset="0"/>
                      </a:rPr>
                      <m:t>𝑋</m:t>
                    </m:r>
                    <m:r>
                      <a:rPr lang="en-US" sz="2200" b="0" i="1" smtClean="0">
                        <a:latin typeface="Cambria Math" panose="02040503050406030204" charset="0"/>
                      </a:rPr>
                      <m:t>=</m:t>
                    </m:r>
                    <m:sSub>
                      <m:sSubPr>
                        <m:ctrlPr>
                          <a:rPr lang="en-US" sz="2200" b="0" i="1" smtClean="0">
                            <a:latin typeface="Cambria Math" panose="02040503050406030204" pitchFamily="18" charset="0"/>
                          </a:rPr>
                        </m:ctrlPr>
                      </m:sSubPr>
                      <m:e>
                        <m:r>
                          <a:rPr lang="en-US" sz="2200" b="0" i="1" smtClean="0">
                            <a:latin typeface="Cambria Math" panose="02040503050406030204" charset="0"/>
                          </a:rPr>
                          <m:t>𝑋</m:t>
                        </m:r>
                      </m:e>
                      <m:sub>
                        <m:r>
                          <a:rPr lang="en-US" sz="2200" b="0" i="1" smtClean="0">
                            <a:latin typeface="Cambria Math" panose="02040503050406030204" charset="0"/>
                          </a:rPr>
                          <m:t>𝑎</m:t>
                        </m:r>
                      </m:sub>
                    </m:sSub>
                    <m:r>
                      <a:rPr lang="en-US" sz="2200" b="0" i="1" smtClean="0">
                        <a:latin typeface="Cambria Math" panose="02040503050406030204" charset="0"/>
                      </a:rPr>
                      <m:t>+</m:t>
                    </m:r>
                    <m:r>
                      <m:rPr>
                        <m:sty m:val="p"/>
                      </m:rPr>
                      <a:rPr lang="en-US" sz="2200" b="0" i="0" smtClean="0">
                        <a:latin typeface="Cambria Math" panose="02040503050406030204" charset="0"/>
                      </a:rPr>
                      <m:t>Δ</m:t>
                    </m:r>
                  </m:oMath>
                </a14:m>
                <a:r>
                  <a:rPr lang="en-US" sz="2200" dirty="0"/>
                  <a:t>, (Partial Information), it will evolve to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charset="0"/>
                          </a:rPr>
                          <m:t>𝑋</m:t>
                        </m:r>
                      </m:e>
                      <m:sub>
                        <m:r>
                          <a:rPr lang="en-US" sz="2200" b="0" i="1" smtClean="0">
                            <a:latin typeface="Cambria Math" panose="02040503050406030204" charset="0"/>
                          </a:rPr>
                          <m:t>𝑎</m:t>
                        </m:r>
                      </m:sub>
                    </m:sSub>
                  </m:oMath>
                </a14:m>
                <a:r>
                  <a:rPr lang="en-US" sz="2200" dirty="0"/>
                  <a:t>. </a:t>
                </a:r>
              </a:p>
            </p:txBody>
          </p:sp>
        </mc:Choice>
        <mc:Fallback xmlns="">
          <p:sp>
            <p:nvSpPr>
              <p:cNvPr id="6" name="文本框 5"/>
              <p:cNvSpPr txBox="1">
                <a:spLocks noRot="1" noChangeAspect="1" noMove="1" noResize="1" noEditPoints="1" noAdjustHandles="1" noChangeArrowheads="1" noChangeShapeType="1" noTextEdit="1"/>
              </p:cNvSpPr>
              <p:nvPr/>
            </p:nvSpPr>
            <p:spPr>
              <a:xfrm>
                <a:off x="2386313" y="4591374"/>
                <a:ext cx="6672805" cy="768350"/>
              </a:xfrm>
              <a:prstGeom prst="rect">
                <a:avLst/>
              </a:prstGeom>
              <a:blipFill rotWithShape="1">
                <a:blip r:embed="rId3"/>
                <a:stretch>
                  <a:fillRect l="-9" t="-42" r="3" b="42"/>
                </a:stretch>
              </a:blipFill>
            </p:spPr>
            <p:txBody>
              <a:bodyPr/>
              <a:lstStyle/>
              <a:p>
                <a:r>
                  <a:rPr lang="zh-CN" altLang="en-US">
                    <a:noFill/>
                  </a:rPr>
                  <a:t> </a:t>
                </a:r>
              </a:p>
            </p:txBody>
          </p:sp>
        </mc:Fallback>
      </mc:AlternateContent>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ell phone&#10;&#10;Description generated with very high confidence"/>
          <p:cNvPicPr>
            <a:picLocks noChangeAspect="1"/>
          </p:cNvPicPr>
          <p:nvPr/>
        </p:nvPicPr>
        <p:blipFill rotWithShape="1">
          <a:blip r:embed="rId2">
            <a:extLst>
              <a:ext uri="{28A0092B-C50C-407E-A947-70E740481C1C}">
                <a14:useLocalDpi xmlns:a14="http://schemas.microsoft.com/office/drawing/2010/main" val="0"/>
              </a:ext>
            </a:extLst>
          </a:blip>
          <a:srcRect l="50915" t="8356" r="30196" b="44284"/>
          <a:stretch>
            <a:fillRect/>
          </a:stretch>
        </p:blipFill>
        <p:spPr>
          <a:xfrm>
            <a:off x="2193067" y="341205"/>
            <a:ext cx="2356464" cy="2235651"/>
          </a:xfrm>
          <a:prstGeom prst="rect">
            <a:avLst/>
          </a:prstGeom>
        </p:spPr>
      </p:pic>
      <p:pic>
        <p:nvPicPr>
          <p:cNvPr id="3" name="Picture 2" descr="A screenshot of a cell phone&#10;&#10;Description generated with very high confidence"/>
          <p:cNvPicPr>
            <a:picLocks noChangeAspect="1"/>
          </p:cNvPicPr>
          <p:nvPr/>
        </p:nvPicPr>
        <p:blipFill rotWithShape="1">
          <a:blip r:embed="rId2">
            <a:extLst>
              <a:ext uri="{28A0092B-C50C-407E-A947-70E740481C1C}">
                <a14:useLocalDpi xmlns:a14="http://schemas.microsoft.com/office/drawing/2010/main" val="0"/>
              </a:ext>
            </a:extLst>
          </a:blip>
          <a:srcRect l="50915" t="56389" r="31731" b="3089"/>
          <a:stretch>
            <a:fillRect/>
          </a:stretch>
        </p:blipFill>
        <p:spPr>
          <a:xfrm>
            <a:off x="6097377" y="971656"/>
            <a:ext cx="4279508" cy="4694423"/>
          </a:xfrm>
          <a:prstGeom prst="rect">
            <a:avLst/>
          </a:prstGeom>
        </p:spPr>
      </p:pic>
      <p:pic>
        <p:nvPicPr>
          <p:cNvPr id="4" name="Picture 3"/>
          <p:cNvPicPr>
            <a:picLocks noChangeAspect="1"/>
          </p:cNvPicPr>
          <p:nvPr/>
        </p:nvPicPr>
        <p:blipFill>
          <a:blip r:embed="rId3"/>
          <a:stretch>
            <a:fillRect/>
          </a:stretch>
        </p:blipFill>
        <p:spPr>
          <a:xfrm>
            <a:off x="1825215" y="3163549"/>
            <a:ext cx="3867616" cy="1886088"/>
          </a:xfrm>
          <a:prstGeom prst="rect">
            <a:avLst/>
          </a:prstGeom>
        </p:spPr>
      </p:pic>
      <p:pic>
        <p:nvPicPr>
          <p:cNvPr id="5" name="Picture 4"/>
          <p:cNvPicPr>
            <a:picLocks noChangeAspect="1"/>
          </p:cNvPicPr>
          <p:nvPr/>
        </p:nvPicPr>
        <p:blipFill>
          <a:blip r:embed="rId4"/>
          <a:stretch>
            <a:fillRect/>
          </a:stretch>
        </p:blipFill>
        <p:spPr>
          <a:xfrm>
            <a:off x="1815115" y="5049637"/>
            <a:ext cx="3681506" cy="1704518"/>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5995" y="1"/>
            <a:ext cx="7886700" cy="1325563"/>
          </a:xfrm>
        </p:spPr>
        <p:txBody>
          <a:bodyPr/>
          <a:lstStyle/>
          <a:p>
            <a:r>
              <a:rPr lang="en-US" altLang="zh-CN" dirty="0">
                <a:solidFill>
                  <a:schemeClr val="bg1"/>
                </a:solidFill>
              </a:rPr>
              <a:t>Comments</a:t>
            </a:r>
            <a:endParaRPr lang="zh-CN" altLang="en-US" dirty="0">
              <a:solidFill>
                <a:schemeClr val="bg1"/>
              </a:solidFill>
            </a:endParaRPr>
          </a:p>
        </p:txBody>
      </p:sp>
      <p:sp>
        <p:nvSpPr>
          <p:cNvPr id="3" name="内容占位符 2"/>
          <p:cNvSpPr>
            <a:spLocks noGrp="1"/>
          </p:cNvSpPr>
          <p:nvPr>
            <p:ph idx="1"/>
          </p:nvPr>
        </p:nvSpPr>
        <p:spPr>
          <a:xfrm>
            <a:off x="2152650" y="1122680"/>
            <a:ext cx="7886700" cy="4351338"/>
          </a:xfrm>
        </p:spPr>
        <p:txBody>
          <a:bodyPr>
            <a:normAutofit fontScale="92500" lnSpcReduction="10000"/>
          </a:bodyPr>
          <a:lstStyle/>
          <a:p>
            <a:r>
              <a:rPr lang="en-US" altLang="zh-CN" dirty="0"/>
              <a:t>The paper even explicitly mentions David Parker and Yann </a:t>
            </a:r>
            <a:r>
              <a:rPr lang="en-US" altLang="zh-CN" dirty="0" err="1"/>
              <a:t>LeCun</a:t>
            </a:r>
            <a:r>
              <a:rPr lang="en-US" altLang="zh-CN" dirty="0"/>
              <a:t> as two people who discovered it beforehand</a:t>
            </a:r>
          </a:p>
          <a:p>
            <a:r>
              <a:rPr lang="en-US" altLang="zh-CN" dirty="0"/>
              <a:t>The 1986 publication stands out for how concisely and clearly the idea is stated</a:t>
            </a:r>
          </a:p>
          <a:p>
            <a:r>
              <a:rPr lang="en-US" altLang="zh-CN" dirty="0"/>
              <a:t>Their paper is essentially identical to the way the concept is still explained in textbooks and AI classes.</a:t>
            </a:r>
          </a:p>
          <a:p>
            <a:r>
              <a:rPr lang="en-US" altLang="zh-CN" dirty="0"/>
              <a:t>But the three authors went much further. They show how multilayer neural nets could be trained to tackle complex learning problems. And so, neural nets were back! </a:t>
            </a:r>
            <a:endParaRPr lang="zh-CN" alt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10524" y="2847896"/>
            <a:ext cx="7886700" cy="1325563"/>
          </a:xfrm>
        </p:spPr>
        <p:txBody>
          <a:bodyPr/>
          <a:lstStyle/>
          <a:p>
            <a:pPr algn="ctr"/>
            <a:r>
              <a:rPr lang="en-US" dirty="0"/>
              <a:t>Almost no theory</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14930" y="125730"/>
            <a:ext cx="7664450" cy="645160"/>
          </a:xfrm>
          <a:prstGeom prst="rect">
            <a:avLst/>
          </a:prstGeom>
          <a:noFill/>
        </p:spPr>
        <p:txBody>
          <a:bodyPr wrap="square" rtlCol="0">
            <a:spAutoFit/>
          </a:bodyPr>
          <a:lstStyle/>
          <a:p>
            <a:pPr algn="ctr"/>
            <a:r>
              <a:rPr lang="en-US" sz="3600" dirty="0"/>
              <a:t>Universal Approximation Theorem</a:t>
            </a:r>
          </a:p>
        </p:txBody>
      </p:sp>
      <p:sp>
        <p:nvSpPr>
          <p:cNvPr id="3" name="Rectangle 2"/>
          <p:cNvSpPr/>
          <p:nvPr/>
        </p:nvSpPr>
        <p:spPr>
          <a:xfrm>
            <a:off x="1658470" y="971193"/>
            <a:ext cx="8875059" cy="829945"/>
          </a:xfrm>
          <a:prstGeom prst="rect">
            <a:avLst/>
          </a:prstGeom>
          <a:ln w="28575">
            <a:solidFill>
              <a:schemeClr val="tx1"/>
            </a:solidFill>
          </a:ln>
        </p:spPr>
        <p:txBody>
          <a:bodyPr wrap="square">
            <a:spAutoFit/>
          </a:bodyPr>
          <a:lstStyle/>
          <a:p>
            <a:pPr algn="ctr"/>
            <a:r>
              <a:rPr lang="en-US" sz="2400" b="1" dirty="0">
                <a:latin typeface="Calibri" panose="020F0502020204030204" charset="0"/>
                <a:cs typeface="Calibri" panose="020F0502020204030204" charset="0"/>
              </a:rPr>
              <a:t>N</a:t>
            </a:r>
            <a:r>
              <a:rPr lang="en-US" sz="2400" b="1" i="0" dirty="0">
                <a:effectLst/>
                <a:latin typeface="Calibri" panose="020F0502020204030204" charset="0"/>
                <a:cs typeface="Calibri" panose="020F0502020204030204" charset="0"/>
              </a:rPr>
              <a:t>eural networks with </a:t>
            </a:r>
            <a:r>
              <a:rPr lang="en-US" sz="2400" b="1" i="0" dirty="0">
                <a:solidFill>
                  <a:srgbClr val="FF0000"/>
                </a:solidFill>
                <a:effectLst/>
                <a:latin typeface="Calibri" panose="020F0502020204030204" charset="0"/>
                <a:cs typeface="Calibri" panose="020F0502020204030204" charset="0"/>
              </a:rPr>
              <a:t>a single hidden layer </a:t>
            </a:r>
            <a:r>
              <a:rPr lang="en-US" sz="2400" b="1" i="0" dirty="0">
                <a:effectLst/>
                <a:latin typeface="Calibri" panose="020F0502020204030204" charset="0"/>
                <a:cs typeface="Calibri" panose="020F0502020204030204" charset="0"/>
              </a:rPr>
              <a:t>can be used to approximate any </a:t>
            </a:r>
            <a:r>
              <a:rPr lang="en-US" sz="2400" b="1" i="0" dirty="0">
                <a:solidFill>
                  <a:srgbClr val="FF0000"/>
                </a:solidFill>
                <a:effectLst/>
                <a:latin typeface="Calibri" panose="020F0502020204030204" charset="0"/>
                <a:cs typeface="Calibri" panose="020F0502020204030204" charset="0"/>
              </a:rPr>
              <a:t>continuous function </a:t>
            </a:r>
            <a:r>
              <a:rPr lang="en-US" sz="2400" b="1" i="0" dirty="0">
                <a:effectLst/>
                <a:latin typeface="Calibri" panose="020F0502020204030204" charset="0"/>
                <a:cs typeface="Calibri" panose="020F0502020204030204" charset="0"/>
              </a:rPr>
              <a:t>to any desired precision.</a:t>
            </a:r>
            <a:endParaRPr lang="en-US" sz="2400" b="1" dirty="0">
              <a:latin typeface="Calibri" panose="020F0502020204030204" charset="0"/>
              <a:cs typeface="Calibri" panose="020F0502020204030204" charset="0"/>
            </a:endParaRPr>
          </a:p>
        </p:txBody>
      </p:sp>
      <mc:AlternateContent xmlns:mc="http://schemas.openxmlformats.org/markup-compatibility/2006" xmlns:a14="http://schemas.microsoft.com/office/drawing/2010/main">
        <mc:Choice Requires="a14">
          <p:sp>
            <p:nvSpPr>
              <p:cNvPr id="4" name="TextBox 3"/>
              <p:cNvSpPr txBox="1"/>
              <p:nvPr/>
            </p:nvSpPr>
            <p:spPr>
              <a:xfrm>
                <a:off x="1804895" y="2122839"/>
                <a:ext cx="6896847" cy="829945"/>
              </a:xfrm>
              <a:prstGeom prst="rect">
                <a:avLst/>
              </a:prstGeom>
              <a:noFill/>
            </p:spPr>
            <p:txBody>
              <a:bodyPr wrap="square" rtlCol="0">
                <a:spAutoFit/>
              </a:bodyPr>
              <a:lstStyle/>
              <a:p>
                <a:r>
                  <a:rPr lang="en-US" sz="2400" dirty="0"/>
                  <a:t>Requirement for transfer function:</a:t>
                </a:r>
              </a:p>
              <a:p>
                <a:r>
                  <a:rPr lang="en-US" sz="2400" dirty="0"/>
                  <a:t> </a:t>
                </a:r>
                <a14:m>
                  <m:oMath xmlns:m="http://schemas.openxmlformats.org/officeDocument/2006/math">
                    <m:r>
                      <a:rPr lang="en-US" sz="2400" b="0" i="1" dirty="0" smtClean="0">
                        <a:latin typeface="Cambria Math" panose="02040503050406030204" charset="0"/>
                      </a:rPr>
                      <m:t>𝜎</m:t>
                    </m:r>
                    <m:r>
                      <a:rPr lang="en-US" sz="2400" i="1" dirty="0" smtClean="0">
                        <a:latin typeface="Cambria Math" panose="02040503050406030204" charset="0"/>
                      </a:rPr>
                      <m:t>(</m:t>
                    </m:r>
                    <m:r>
                      <a:rPr lang="en-US" sz="2400" i="1" dirty="0" smtClean="0">
                        <a:latin typeface="Cambria Math" panose="02040503050406030204" charset="0"/>
                      </a:rPr>
                      <m:t>𝑧</m:t>
                    </m:r>
                    <m:r>
                      <a:rPr lang="en-US" sz="2400" i="1" dirty="0" smtClean="0">
                        <a:latin typeface="Cambria Math" panose="02040503050406030204" charset="0"/>
                      </a:rPr>
                      <m:t>) </m:t>
                    </m:r>
                  </m:oMath>
                </a14:m>
                <a:r>
                  <a:rPr lang="en-US" sz="2400" dirty="0"/>
                  <a:t>is well-defined as</a:t>
                </a:r>
                <a14:m>
                  <m:oMath xmlns:m="http://schemas.openxmlformats.org/officeDocument/2006/math">
                    <m:r>
                      <a:rPr lang="en-US" sz="2400" i="1" dirty="0" smtClean="0">
                        <a:latin typeface="Cambria Math" panose="02040503050406030204" charset="0"/>
                      </a:rPr>
                      <m:t> </m:t>
                    </m:r>
                    <m:r>
                      <a:rPr lang="en-US" sz="2400" i="1" dirty="0" smtClean="0">
                        <a:latin typeface="Cambria Math" panose="02040503050406030204" charset="0"/>
                      </a:rPr>
                      <m:t>𝑧</m:t>
                    </m:r>
                    <m:r>
                      <a:rPr lang="en-US" sz="2400" i="1" dirty="0" smtClean="0">
                        <a:latin typeface="Cambria Math" panose="02040503050406030204" charset="0"/>
                      </a:rPr>
                      <m:t>→−∞ </m:t>
                    </m:r>
                  </m:oMath>
                </a14:m>
                <a:r>
                  <a:rPr lang="en-US" sz="2400" dirty="0"/>
                  <a:t>and </a:t>
                </a:r>
                <a14:m>
                  <m:oMath xmlns:m="http://schemas.openxmlformats.org/officeDocument/2006/math">
                    <m:r>
                      <a:rPr lang="en-US" sz="2400" i="1" dirty="0" smtClean="0">
                        <a:latin typeface="Cambria Math" panose="02040503050406030204" charset="0"/>
                      </a:rPr>
                      <m:t>𝑧</m:t>
                    </m:r>
                    <m:r>
                      <a:rPr lang="en-US" sz="2400" i="1" dirty="0" smtClean="0">
                        <a:latin typeface="Cambria Math" panose="02040503050406030204" charset="0"/>
                      </a:rPr>
                      <m:t>→∞</m:t>
                    </m:r>
                  </m:oMath>
                </a14:m>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1804895" y="2122839"/>
                <a:ext cx="6896847" cy="829945"/>
              </a:xfrm>
              <a:prstGeom prst="rect">
                <a:avLst/>
              </a:prstGeom>
              <a:blipFill rotWithShape="1">
                <a:blip r:embed="rId2"/>
                <a:stretch>
                  <a:fillRect l="-3" t="-4" r="5" b="4"/>
                </a:stretch>
              </a:blipFill>
            </p:spPr>
            <p:txBody>
              <a:bodyPr/>
              <a:lstStyle/>
              <a:p>
                <a:r>
                  <a:rPr lang="zh-CN" altLang="en-US">
                    <a:noFill/>
                  </a:rPr>
                  <a:t> </a:t>
                </a:r>
              </a:p>
            </p:txBody>
          </p:sp>
        </mc:Fallback>
      </mc:AlternateContent>
      <p:sp>
        <p:nvSpPr>
          <p:cNvPr id="6" name="TextBox 5"/>
          <p:cNvSpPr txBox="1"/>
          <p:nvPr/>
        </p:nvSpPr>
        <p:spPr>
          <a:xfrm>
            <a:off x="3932519" y="6550212"/>
            <a:ext cx="6735482" cy="306705"/>
          </a:xfrm>
          <a:prstGeom prst="rect">
            <a:avLst/>
          </a:prstGeom>
          <a:noFill/>
        </p:spPr>
        <p:txBody>
          <a:bodyPr wrap="square" rtlCol="0">
            <a:spAutoFit/>
          </a:bodyPr>
          <a:lstStyle/>
          <a:p>
            <a:pPr algn="r"/>
            <a:r>
              <a:rPr lang="en-US" sz="1400" dirty="0"/>
              <a:t>Ref: http://neuralnetworksanddeeplearning.com/chap4.html</a:t>
            </a:r>
          </a:p>
        </p:txBody>
      </p:sp>
      <p:sp>
        <p:nvSpPr>
          <p:cNvPr id="7" name="Rectangle 6"/>
          <p:cNvSpPr/>
          <p:nvPr/>
        </p:nvSpPr>
        <p:spPr>
          <a:xfrm>
            <a:off x="6260353" y="1816880"/>
            <a:ext cx="4572000" cy="645160"/>
          </a:xfrm>
          <a:prstGeom prst="rect">
            <a:avLst/>
          </a:prstGeom>
        </p:spPr>
        <p:txBody>
          <a:bodyPr>
            <a:spAutoFit/>
          </a:bodyPr>
          <a:lstStyle/>
          <a:p>
            <a:r>
              <a:rPr lang="en-US" dirty="0" err="1"/>
              <a:t>Cybenko</a:t>
            </a:r>
            <a:r>
              <a:rPr lang="en-US" dirty="0"/>
              <a:t> 89, </a:t>
            </a:r>
            <a:r>
              <a:rPr lang="en-US" dirty="0" err="1"/>
              <a:t>Hornik</a:t>
            </a:r>
            <a:r>
              <a:rPr lang="en-US" dirty="0"/>
              <a:t> 89, </a:t>
            </a:r>
            <a:r>
              <a:rPr lang="en-US" dirty="0" err="1"/>
              <a:t>Hornik</a:t>
            </a:r>
            <a:r>
              <a:rPr lang="en-US" dirty="0"/>
              <a:t> 91, Barron 93</a:t>
            </a:r>
          </a:p>
        </p:txBody>
      </p:sp>
      <p:sp>
        <p:nvSpPr>
          <p:cNvPr id="8" name="TextBox 7"/>
          <p:cNvSpPr txBox="1"/>
          <p:nvPr/>
        </p:nvSpPr>
        <p:spPr>
          <a:xfrm>
            <a:off x="1930400" y="4368213"/>
            <a:ext cx="8133977" cy="2306955"/>
          </a:xfrm>
          <a:prstGeom prst="rect">
            <a:avLst/>
          </a:prstGeom>
          <a:noFill/>
        </p:spPr>
        <p:txBody>
          <a:bodyPr wrap="square" rtlCol="0">
            <a:spAutoFit/>
          </a:bodyPr>
          <a:lstStyle/>
          <a:p>
            <a:r>
              <a:rPr lang="en-US" sz="2400" dirty="0"/>
              <a:t>Sketch of a constructive proof:</a:t>
            </a:r>
          </a:p>
          <a:p>
            <a:r>
              <a:rPr lang="en-US" sz="2400" dirty="0"/>
              <a:t>1. Construct Heaviside function from the given transfer function</a:t>
            </a:r>
          </a:p>
          <a:p>
            <a:r>
              <a:rPr lang="en-US" sz="2400" dirty="0"/>
              <a:t>2. Construct “bump” function (1-d) or “tower” function (2-d)</a:t>
            </a:r>
          </a:p>
          <a:p>
            <a:r>
              <a:rPr lang="en-US" sz="2400" dirty="0"/>
              <a:t>3. Approximate the target continuous function with “bump” or “tower” functions</a:t>
            </a:r>
          </a:p>
        </p:txBody>
      </p:sp>
      <mc:AlternateContent xmlns:mc="http://schemas.openxmlformats.org/markup-compatibility/2006" xmlns:a14="http://schemas.microsoft.com/office/drawing/2010/main">
        <mc:Choice Requires="a14">
          <p:sp>
            <p:nvSpPr>
              <p:cNvPr id="9" name="TextBox 8"/>
              <p:cNvSpPr txBox="1"/>
              <p:nvPr/>
            </p:nvSpPr>
            <p:spPr>
              <a:xfrm>
                <a:off x="4516852" y="3026298"/>
                <a:ext cx="4320540" cy="1167765"/>
              </a:xfrm>
              <a:prstGeom prst="rect">
                <a:avLst/>
              </a:prstGeom>
              <a:noFill/>
              <a:ln w="28575">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1" i="1" smtClean="0">
                              <a:latin typeface="Cambria Math" panose="02040503050406030204" pitchFamily="18" charset="0"/>
                            </a:rPr>
                          </m:ctrlPr>
                        </m:dPr>
                        <m:e>
                          <m:r>
                            <a:rPr lang="en-US" sz="2400" b="1" i="1" smtClean="0">
                              <a:latin typeface="Cambria Math" panose="02040503050406030204" charset="0"/>
                            </a:rPr>
                            <m:t>𝒇</m:t>
                          </m:r>
                          <m:r>
                            <a:rPr lang="en-US" sz="2400" b="1" i="1" smtClean="0">
                              <a:latin typeface="Cambria Math" panose="02040503050406030204" charset="0"/>
                            </a:rPr>
                            <m:t>(</m:t>
                          </m:r>
                          <m:r>
                            <a:rPr lang="en-US" sz="2400" b="1" i="1" smtClean="0">
                              <a:latin typeface="Cambria Math" panose="02040503050406030204" charset="0"/>
                            </a:rPr>
                            <m:t>𝒙</m:t>
                          </m:r>
                          <m:r>
                            <a:rPr lang="en-US" sz="2400" b="1" i="1" smtClean="0">
                              <a:latin typeface="Cambria Math" panose="02040503050406030204" charset="0"/>
                            </a:rPr>
                            <m:t>)−</m:t>
                          </m:r>
                          <m:nary>
                            <m:naryPr>
                              <m:chr m:val="∑"/>
                              <m:supHide m:val="on"/>
                              <m:ctrlPr>
                                <a:rPr lang="en-US" sz="2400" b="1" i="1" smtClean="0">
                                  <a:latin typeface="Cambria Math" panose="02040503050406030204" pitchFamily="18" charset="0"/>
                                </a:rPr>
                              </m:ctrlPr>
                            </m:naryPr>
                            <m:sub>
                              <m:r>
                                <m:rPr>
                                  <m:brk m:alnAt="7"/>
                                </m:rPr>
                                <a:rPr lang="en-US" sz="2400" b="1" i="1" smtClean="0">
                                  <a:latin typeface="Cambria Math" panose="02040503050406030204" charset="0"/>
                                </a:rPr>
                                <m:t>𝒋</m:t>
                              </m:r>
                            </m:sub>
                            <m:sup/>
                            <m:e>
                              <m:sSub>
                                <m:sSubPr>
                                  <m:ctrlPr>
                                    <a:rPr lang="en-US" sz="2400" b="1" i="1" smtClean="0">
                                      <a:latin typeface="Cambria Math" panose="02040503050406030204" pitchFamily="18" charset="0"/>
                                    </a:rPr>
                                  </m:ctrlPr>
                                </m:sSubPr>
                                <m:e>
                                  <m:r>
                                    <a:rPr lang="en-US" sz="2400" b="1" i="1" smtClean="0">
                                      <a:latin typeface="Cambria Math" panose="02040503050406030204" charset="0"/>
                                    </a:rPr>
                                    <m:t>𝒌</m:t>
                                  </m:r>
                                </m:e>
                                <m:sub>
                                  <m:r>
                                    <a:rPr lang="en-US" sz="2400" b="1" i="1" smtClean="0">
                                      <a:latin typeface="Cambria Math" panose="02040503050406030204" charset="0"/>
                                    </a:rPr>
                                    <m:t>𝒋</m:t>
                                  </m:r>
                                </m:sub>
                              </m:sSub>
                              <m:r>
                                <a:rPr lang="en-US" sz="2400" b="1" i="1" smtClean="0">
                                  <a:latin typeface="Cambria Math" panose="02040503050406030204" charset="0"/>
                                </a:rPr>
                                <m:t>𝝈</m:t>
                              </m:r>
                              <m:d>
                                <m:dPr>
                                  <m:ctrlPr>
                                    <a:rPr lang="en-US" sz="2400" b="1" i="1" smtClean="0">
                                      <a:latin typeface="Cambria Math" panose="02040503050406030204" pitchFamily="18" charset="0"/>
                                    </a:rPr>
                                  </m:ctrlPr>
                                </m:dPr>
                                <m:e>
                                  <m:sSub>
                                    <m:sSubPr>
                                      <m:ctrlPr>
                                        <a:rPr lang="en-US" sz="2400" b="1" i="1" smtClean="0">
                                          <a:latin typeface="Cambria Math" panose="02040503050406030204" pitchFamily="18" charset="0"/>
                                        </a:rPr>
                                      </m:ctrlPr>
                                    </m:sSubPr>
                                    <m:e>
                                      <m:r>
                                        <a:rPr lang="en-US" sz="2400" b="1" i="1" smtClean="0">
                                          <a:latin typeface="Cambria Math" panose="02040503050406030204" charset="0"/>
                                        </a:rPr>
                                        <m:t>𝒘</m:t>
                                      </m:r>
                                    </m:e>
                                    <m:sub>
                                      <m:r>
                                        <a:rPr lang="en-US" sz="2400" b="1" i="1" smtClean="0">
                                          <a:latin typeface="Cambria Math" panose="02040503050406030204" charset="0"/>
                                        </a:rPr>
                                        <m:t>𝒊𝒋</m:t>
                                      </m:r>
                                    </m:sub>
                                  </m:sSub>
                                  <m:sSub>
                                    <m:sSubPr>
                                      <m:ctrlPr>
                                        <a:rPr lang="en-US" sz="2400" b="1" i="1" smtClean="0">
                                          <a:latin typeface="Cambria Math" panose="02040503050406030204" pitchFamily="18" charset="0"/>
                                        </a:rPr>
                                      </m:ctrlPr>
                                    </m:sSubPr>
                                    <m:e>
                                      <m:r>
                                        <a:rPr lang="en-US" sz="2400" b="1" i="1" smtClean="0">
                                          <a:latin typeface="Cambria Math" panose="02040503050406030204" charset="0"/>
                                        </a:rPr>
                                        <m:t>𝒙</m:t>
                                      </m:r>
                                    </m:e>
                                    <m:sub>
                                      <m:r>
                                        <a:rPr lang="en-US" sz="2400" b="1" i="1" smtClean="0">
                                          <a:latin typeface="Cambria Math" panose="02040503050406030204" charset="0"/>
                                        </a:rPr>
                                        <m:t>𝒊</m:t>
                                      </m:r>
                                    </m:sub>
                                  </m:sSub>
                                  <m:r>
                                    <a:rPr lang="en-US" sz="2400" b="1" i="1" smtClean="0">
                                      <a:latin typeface="Cambria Math" panose="02040503050406030204" charset="0"/>
                                    </a:rPr>
                                    <m:t>+</m:t>
                                  </m:r>
                                  <m:sSub>
                                    <m:sSubPr>
                                      <m:ctrlPr>
                                        <a:rPr lang="en-US" sz="2400" b="1" i="1" smtClean="0">
                                          <a:latin typeface="Cambria Math" panose="02040503050406030204" pitchFamily="18" charset="0"/>
                                        </a:rPr>
                                      </m:ctrlPr>
                                    </m:sSubPr>
                                    <m:e>
                                      <m:r>
                                        <a:rPr lang="en-US" sz="2400" b="1" i="1" smtClean="0">
                                          <a:latin typeface="Cambria Math" panose="02040503050406030204" charset="0"/>
                                        </a:rPr>
                                        <m:t>𝒃</m:t>
                                      </m:r>
                                    </m:e>
                                    <m:sub>
                                      <m:r>
                                        <a:rPr lang="en-US" sz="2400" b="1" i="1" smtClean="0">
                                          <a:latin typeface="Cambria Math" panose="02040503050406030204" charset="0"/>
                                        </a:rPr>
                                        <m:t>𝒋</m:t>
                                      </m:r>
                                    </m:sub>
                                  </m:sSub>
                                </m:e>
                              </m:d>
                            </m:e>
                          </m:nary>
                        </m:e>
                      </m:d>
                      <m:r>
                        <a:rPr lang="en-US" sz="2400" b="1" i="1" smtClean="0">
                          <a:latin typeface="Cambria Math" panose="02040503050406030204" charset="0"/>
                        </a:rPr>
                        <m:t>&lt;</m:t>
                      </m:r>
                      <m:r>
                        <a:rPr lang="en-US" sz="2400" b="1" i="1" smtClean="0">
                          <a:latin typeface="Cambria Math" panose="02040503050406030204" charset="0"/>
                        </a:rPr>
                        <m:t>𝝐</m:t>
                      </m:r>
                    </m:oMath>
                  </m:oMathPara>
                </a14:m>
                <a:endParaRPr lang="en-US" sz="2400" b="1" dirty="0"/>
              </a:p>
            </p:txBody>
          </p:sp>
        </mc:Choice>
        <mc:Fallback xmlns="">
          <p:sp>
            <p:nvSpPr>
              <p:cNvPr id="9" name="TextBox 8"/>
              <p:cNvSpPr txBox="1">
                <a:spLocks noRot="1" noChangeAspect="1" noMove="1" noResize="1" noEditPoints="1" noAdjustHandles="1" noChangeArrowheads="1" noChangeShapeType="1" noTextEdit="1"/>
              </p:cNvSpPr>
              <p:nvPr/>
            </p:nvSpPr>
            <p:spPr>
              <a:xfrm>
                <a:off x="4516852" y="3026298"/>
                <a:ext cx="4320540" cy="1167765"/>
              </a:xfrm>
              <a:prstGeom prst="rect">
                <a:avLst/>
              </a:prstGeom>
              <a:blipFill rotWithShape="1">
                <a:blip r:embed="rId3"/>
                <a:stretch>
                  <a:fillRect l="-340" t="-1241" r="-1335" b="-1206"/>
                </a:stretch>
              </a:blipFill>
              <a:ln w="28575">
                <a:solidFill>
                  <a:srgbClr val="FF0000"/>
                </a:solidFill>
              </a:ln>
            </p:spPr>
            <p:txBody>
              <a:bodyPr/>
              <a:lstStyle/>
              <a:p>
                <a:r>
                  <a:rPr lang="zh-CN" altLang="en-US">
                    <a:noFill/>
                  </a:rPr>
                  <a:t> </a:t>
                </a:r>
              </a:p>
            </p:txBody>
          </p:sp>
        </mc:Fallback>
      </mc:AlternateContent>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96000" y="401278"/>
            <a:ext cx="4479831" cy="2407909"/>
          </a:xfrm>
          <a:prstGeom prst="rect">
            <a:avLst/>
          </a:prstGeom>
        </p:spPr>
      </p:pic>
      <p:pic>
        <p:nvPicPr>
          <p:cNvPr id="3" name="Picture 2"/>
          <p:cNvPicPr>
            <a:picLocks noChangeAspect="1"/>
          </p:cNvPicPr>
          <p:nvPr/>
        </p:nvPicPr>
        <p:blipFill>
          <a:blip r:embed="rId3"/>
          <a:stretch>
            <a:fillRect/>
          </a:stretch>
        </p:blipFill>
        <p:spPr>
          <a:xfrm>
            <a:off x="5935744" y="4132967"/>
            <a:ext cx="4791248" cy="2323755"/>
          </a:xfrm>
          <a:prstGeom prst="rect">
            <a:avLst/>
          </a:prstGeom>
        </p:spPr>
      </p:pic>
      <p:pic>
        <p:nvPicPr>
          <p:cNvPr id="4" name="Picture 3"/>
          <p:cNvPicPr>
            <a:picLocks noChangeAspect="1"/>
          </p:cNvPicPr>
          <p:nvPr/>
        </p:nvPicPr>
        <p:blipFill>
          <a:blip r:embed="rId4"/>
          <a:stretch>
            <a:fillRect/>
          </a:stretch>
        </p:blipFill>
        <p:spPr>
          <a:xfrm>
            <a:off x="1524000" y="704652"/>
            <a:ext cx="4572000" cy="2202691"/>
          </a:xfrm>
          <a:prstGeom prst="rect">
            <a:avLst/>
          </a:prstGeom>
        </p:spPr>
      </p:pic>
      <p:pic>
        <p:nvPicPr>
          <p:cNvPr id="5" name="Picture 4"/>
          <p:cNvPicPr>
            <a:picLocks noChangeAspect="1"/>
          </p:cNvPicPr>
          <p:nvPr/>
        </p:nvPicPr>
        <p:blipFill>
          <a:blip r:embed="rId5"/>
          <a:stretch>
            <a:fillRect/>
          </a:stretch>
        </p:blipFill>
        <p:spPr>
          <a:xfrm>
            <a:off x="1618267" y="4034811"/>
            <a:ext cx="4317477" cy="220802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02995" y="1"/>
            <a:ext cx="7886700" cy="1325563"/>
          </a:xfrm>
        </p:spPr>
        <p:txBody>
          <a:bodyPr/>
          <a:lstStyle/>
          <a:p>
            <a:r>
              <a:rPr lang="en-US" altLang="zh-CN" dirty="0">
                <a:solidFill>
                  <a:schemeClr val="bg1"/>
                </a:solidFill>
              </a:rPr>
              <a:t>However</a:t>
            </a:r>
            <a:endParaRPr lang="zh-CN" altLang="en-US" dirty="0">
              <a:solidFill>
                <a:schemeClr val="bg1"/>
              </a:solidFill>
            </a:endParaRPr>
          </a:p>
        </p:txBody>
      </p:sp>
      <p:sp>
        <p:nvSpPr>
          <p:cNvPr id="3" name="内容占位符 2"/>
          <p:cNvSpPr>
            <a:spLocks noGrp="1"/>
          </p:cNvSpPr>
          <p:nvPr>
            <p:ph idx="1"/>
          </p:nvPr>
        </p:nvSpPr>
        <p:spPr>
          <a:xfrm>
            <a:off x="2152650" y="775335"/>
            <a:ext cx="7886700" cy="4351338"/>
          </a:xfrm>
        </p:spPr>
        <p:txBody>
          <a:bodyPr>
            <a:normAutofit/>
          </a:bodyPr>
          <a:lstStyle/>
          <a:p>
            <a:r>
              <a:rPr lang="en-US" altLang="zh-CN" dirty="0"/>
              <a:t>This is mathematics, imagine </a:t>
            </a:r>
            <a:r>
              <a:rPr lang="en-US" altLang="zh-CN" b="1" dirty="0"/>
              <a:t>endless</a:t>
            </a:r>
            <a:r>
              <a:rPr lang="en-US" altLang="zh-CN" dirty="0"/>
              <a:t> memory and computation power, and no learning considered!</a:t>
            </a:r>
          </a:p>
          <a:p>
            <a:r>
              <a:rPr lang="en-US" altLang="zh-CN" dirty="0"/>
              <a:t>XOR is</a:t>
            </a:r>
            <a:r>
              <a:rPr lang="zh-CN" altLang="en-US" dirty="0"/>
              <a:t> </a:t>
            </a:r>
            <a:r>
              <a:rPr lang="en-US" altLang="zh-CN" dirty="0"/>
              <a:t>simple, real data is complex</a:t>
            </a:r>
          </a:p>
          <a:p>
            <a:r>
              <a:rPr lang="en-US" altLang="zh-CN" dirty="0"/>
              <a:t>Can BP work for real data?</a:t>
            </a:r>
          </a:p>
          <a:p>
            <a:endParaRPr lang="zh-CN" altLang="en-US" dirty="0"/>
          </a:p>
        </p:txBody>
      </p:sp>
      <p:pic>
        <p:nvPicPr>
          <p:cNvPr id="4" name="Picture 2" descr="A screenshot of a cell phone&#10;&#10;Description generated with very high confidence"/>
          <p:cNvPicPr>
            <a:picLocks noChangeAspect="1"/>
          </p:cNvPicPr>
          <p:nvPr/>
        </p:nvPicPr>
        <p:blipFill rotWithShape="1">
          <a:blip r:embed="rId2">
            <a:extLst>
              <a:ext uri="{28A0092B-C50C-407E-A947-70E740481C1C}">
                <a14:useLocalDpi xmlns:a14="http://schemas.microsoft.com/office/drawing/2010/main" val="0"/>
              </a:ext>
            </a:extLst>
          </a:blip>
          <a:srcRect l="34571" t="56602" r="49553"/>
          <a:stretch>
            <a:fillRect/>
          </a:stretch>
        </p:blipFill>
        <p:spPr>
          <a:xfrm>
            <a:off x="2454531" y="3079186"/>
            <a:ext cx="2159910" cy="2773532"/>
          </a:xfrm>
          <a:prstGeom prst="rect">
            <a:avLst/>
          </a:prstGeom>
        </p:spPr>
      </p:pic>
      <p:pic>
        <p:nvPicPr>
          <p:cNvPr id="1026" name="Picture 2" descr="Image result for MNI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4734" y="3079186"/>
            <a:ext cx="3192684" cy="23945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0760" y="94615"/>
            <a:ext cx="9512300" cy="1325880"/>
          </a:xfrm>
        </p:spPr>
        <p:txBody>
          <a:bodyPr>
            <a:normAutofit/>
          </a:bodyPr>
          <a:lstStyle/>
          <a:p>
            <a:r>
              <a:rPr lang="en-US" altLang="zh-CN" sz="3400" dirty="0">
                <a:solidFill>
                  <a:schemeClr val="bg1"/>
                </a:solidFill>
              </a:rPr>
              <a:t>BP did work: </a:t>
            </a:r>
            <a:r>
              <a:rPr lang="en-US" altLang="zh-CN" sz="3400" b="1" dirty="0">
                <a:solidFill>
                  <a:schemeClr val="bg1"/>
                </a:solidFill>
              </a:rPr>
              <a:t>C</a:t>
            </a:r>
            <a:r>
              <a:rPr lang="en-US" altLang="zh-CN" sz="3400" dirty="0">
                <a:solidFill>
                  <a:schemeClr val="bg1"/>
                </a:solidFill>
              </a:rPr>
              <a:t>onvolutional </a:t>
            </a:r>
            <a:r>
              <a:rPr lang="en-US" altLang="zh-CN" sz="3400" b="1" dirty="0">
                <a:solidFill>
                  <a:schemeClr val="bg1"/>
                </a:solidFill>
              </a:rPr>
              <a:t>N</a:t>
            </a:r>
            <a:r>
              <a:rPr lang="en-US" altLang="zh-CN" sz="3400" dirty="0">
                <a:solidFill>
                  <a:schemeClr val="bg1"/>
                </a:solidFill>
              </a:rPr>
              <a:t>eural </a:t>
            </a:r>
            <a:r>
              <a:rPr lang="en-US" altLang="zh-CN" sz="3400" b="1" dirty="0">
                <a:solidFill>
                  <a:schemeClr val="bg1"/>
                </a:solidFill>
              </a:rPr>
              <a:t>N</a:t>
            </a:r>
            <a:r>
              <a:rPr lang="en-US" altLang="zh-CN" sz="3400" dirty="0">
                <a:solidFill>
                  <a:schemeClr val="bg1"/>
                </a:solidFill>
              </a:rPr>
              <a:t>etwork</a:t>
            </a:r>
            <a:endParaRPr lang="zh-CN" altLang="en-US" sz="3400" dirty="0">
              <a:solidFill>
                <a:schemeClr val="bg1"/>
              </a:solidFill>
            </a:endParaRPr>
          </a:p>
        </p:txBody>
      </p:sp>
      <p:sp>
        <p:nvSpPr>
          <p:cNvPr id="3" name="内容占位符 2"/>
          <p:cNvSpPr>
            <a:spLocks noGrp="1"/>
          </p:cNvSpPr>
          <p:nvPr>
            <p:ph idx="1"/>
          </p:nvPr>
        </p:nvSpPr>
        <p:spPr>
          <a:xfrm>
            <a:off x="2152650" y="1041400"/>
            <a:ext cx="7886700" cy="4351338"/>
          </a:xfrm>
        </p:spPr>
        <p:txBody>
          <a:bodyPr>
            <a:normAutofit/>
          </a:bodyPr>
          <a:lstStyle/>
          <a:p>
            <a:r>
              <a:rPr lang="en-US" altLang="zh-CN" dirty="0"/>
              <a:t>In 1989, Yann </a:t>
            </a:r>
            <a:r>
              <a:rPr lang="en-US" altLang="zh-CN" dirty="0" err="1"/>
              <a:t>LeCun</a:t>
            </a:r>
            <a:r>
              <a:rPr lang="en-US" altLang="zh-CN" dirty="0"/>
              <a:t> et al. demonstrated a very significant real-world application of backpropagation in </a:t>
            </a:r>
            <a:r>
              <a:rPr lang="en-US" altLang="zh-CN" u="sng" dirty="0">
                <a:hlinkClick r:id="rId2"/>
              </a:rPr>
              <a:t>"”Backpropagation Applied to Handwritten Zip Code Recognition”</a:t>
            </a:r>
            <a:endParaRPr lang="en-US" altLang="zh-CN" u="sng" dirty="0"/>
          </a:p>
        </p:txBody>
      </p:sp>
      <p:pic>
        <p:nvPicPr>
          <p:cNvPr id="4" name="内容占位符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0452" y="2895225"/>
            <a:ext cx="4981269" cy="311329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单层神经网络</a:t>
            </a:r>
          </a:p>
        </p:txBody>
      </p:sp>
      <p:pic>
        <p:nvPicPr>
          <p:cNvPr id="4" name="图片 3"/>
          <p:cNvPicPr>
            <a:picLocks noChangeAspect="1"/>
          </p:cNvPicPr>
          <p:nvPr>
            <p:custDataLst>
              <p:tags r:id="rId2"/>
            </p:custDataLst>
          </p:nvPr>
        </p:nvPicPr>
        <p:blipFill>
          <a:blip r:embed="rId4">
            <a:clrChange>
              <a:clrFrom>
                <a:srgbClr val="FFFFFF">
                  <a:alpha val="100000"/>
                </a:srgbClr>
              </a:clrFrom>
              <a:clrTo>
                <a:srgbClr val="FFFFFF">
                  <a:alpha val="100000"/>
                  <a:alpha val="0"/>
                </a:srgbClr>
              </a:clrTo>
            </a:clrChange>
          </a:blip>
          <a:stretch>
            <a:fillRect/>
          </a:stretch>
        </p:blipFill>
        <p:spPr>
          <a:xfrm>
            <a:off x="868680" y="1263093"/>
            <a:ext cx="10454640" cy="5164683"/>
          </a:xfrm>
          <a:prstGeom prst="rect">
            <a:avLst/>
          </a:prstGeom>
        </p:spPr>
      </p:pic>
      <p:sp>
        <p:nvSpPr>
          <p:cNvPr id="5" name="文本框 4"/>
          <p:cNvSpPr txBox="1"/>
          <p:nvPr/>
        </p:nvSpPr>
        <p:spPr>
          <a:xfrm>
            <a:off x="522605" y="802640"/>
            <a:ext cx="10013950" cy="460375"/>
          </a:xfrm>
          <a:prstGeom prst="rect">
            <a:avLst/>
          </a:prstGeom>
          <a:noFill/>
        </p:spPr>
        <p:txBody>
          <a:bodyPr wrap="square" rtlCol="0" anchor="t">
            <a:spAutoFit/>
          </a:bodyPr>
          <a:lstStyle/>
          <a:p>
            <a:pPr marL="285750" indent="-285750">
              <a:buFont typeface="Arial" panose="020B0604020202020204" pitchFamily="34" charset="0"/>
              <a:buChar char="•"/>
            </a:pPr>
            <a:r>
              <a:rPr lang="zh-CN" altLang="en-US" sz="2400"/>
              <a:t>简单地把多个神经元堆在一起，我们就可以得到单层神经网络</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01365" y="101600"/>
            <a:ext cx="6956611" cy="645160"/>
          </a:xfrm>
          <a:prstGeom prst="rect">
            <a:avLst/>
          </a:prstGeom>
          <a:noFill/>
        </p:spPr>
        <p:txBody>
          <a:bodyPr wrap="square" rtlCol="0">
            <a:spAutoFit/>
          </a:bodyPr>
          <a:lstStyle/>
          <a:p>
            <a:pPr algn="ctr"/>
            <a:r>
              <a:rPr lang="en-US" sz="3600" dirty="0"/>
              <a:t>MNIST dataset, </a:t>
            </a:r>
            <a:r>
              <a:rPr lang="en-US" sz="3600" dirty="0" err="1"/>
              <a:t>Lecun</a:t>
            </a:r>
            <a:r>
              <a:rPr lang="en-US" sz="3600" dirty="0"/>
              <a:t> 98</a:t>
            </a:r>
          </a:p>
        </p:txBody>
      </p:sp>
      <p:sp>
        <p:nvSpPr>
          <p:cNvPr id="3" name="TextShape 2"/>
          <p:cNvSpPr txBox="1"/>
          <p:nvPr/>
        </p:nvSpPr>
        <p:spPr>
          <a:xfrm>
            <a:off x="5817641" y="1296348"/>
            <a:ext cx="4799106" cy="1947457"/>
          </a:xfrm>
          <a:prstGeom prst="rect">
            <a:avLst/>
          </a:prstGeom>
          <a:noFill/>
          <a:ln>
            <a:noFill/>
          </a:ln>
        </p:spPr>
        <p:txBody>
          <a:bodyPr lIns="0" tIns="0" rIns="0" bIns="0"/>
          <a:lstStyle/>
          <a:p>
            <a:pPr marL="391795" indent="-294005">
              <a:buClr>
                <a:srgbClr val="000000"/>
              </a:buClr>
              <a:buSzPct val="45000"/>
              <a:buFont typeface="Wingdings" panose="05000000000000000000" pitchFamily="2" charset="2"/>
              <a:buChar char=""/>
            </a:pPr>
            <a:r>
              <a:rPr lang="en-US" sz="2800" spc="-1" dirty="0">
                <a:solidFill>
                  <a:srgbClr val="000000"/>
                </a:solidFill>
                <a:uFill>
                  <a:solidFill>
                    <a:srgbClr val="FFFFFF"/>
                  </a:solidFill>
                </a:uFill>
                <a:latin typeface="Arial" panose="020B0604020202020204"/>
              </a:rPr>
              <a:t>Training set: 60000</a:t>
            </a:r>
          </a:p>
          <a:p>
            <a:pPr marL="391795" indent="-294005">
              <a:buClr>
                <a:srgbClr val="000000"/>
              </a:buClr>
              <a:buSzPct val="45000"/>
              <a:buFont typeface="Wingdings" panose="05000000000000000000" pitchFamily="2" charset="2"/>
              <a:buChar char=""/>
            </a:pPr>
            <a:r>
              <a:rPr lang="en-US" sz="2800" spc="-1" dirty="0">
                <a:solidFill>
                  <a:srgbClr val="000000"/>
                </a:solidFill>
                <a:uFill>
                  <a:solidFill>
                    <a:srgbClr val="FFFFFF"/>
                  </a:solidFill>
                </a:uFill>
                <a:latin typeface="Arial" panose="020B0604020202020204"/>
              </a:rPr>
              <a:t>Test set: 10000</a:t>
            </a:r>
          </a:p>
          <a:p>
            <a:pPr marL="391795" indent="-294005">
              <a:buClr>
                <a:srgbClr val="000000"/>
              </a:buClr>
              <a:buSzPct val="45000"/>
              <a:buFont typeface="Wingdings" panose="05000000000000000000" pitchFamily="2" charset="2"/>
              <a:buChar char=""/>
            </a:pPr>
            <a:r>
              <a:rPr lang="en-US" sz="2800" spc="-1" dirty="0">
                <a:solidFill>
                  <a:srgbClr val="000000"/>
                </a:solidFill>
                <a:uFill>
                  <a:solidFill>
                    <a:srgbClr val="FFFFFF"/>
                  </a:solidFill>
                </a:uFill>
                <a:latin typeface="Arial" panose="020B0604020202020204"/>
              </a:rPr>
              <a:t>Size-normalized &amp; centered</a:t>
            </a:r>
          </a:p>
          <a:p>
            <a:pPr marL="391795" indent="-294005">
              <a:buClr>
                <a:srgbClr val="000000"/>
              </a:buClr>
              <a:buSzPct val="45000"/>
              <a:buFont typeface="Wingdings" panose="05000000000000000000" pitchFamily="2" charset="2"/>
              <a:buChar char=""/>
            </a:pPr>
            <a:r>
              <a:rPr lang="en-US" sz="2800" spc="-1" dirty="0">
                <a:solidFill>
                  <a:srgbClr val="000000"/>
                </a:solidFill>
                <a:uFill>
                  <a:solidFill>
                    <a:srgbClr val="FFFFFF"/>
                  </a:solidFill>
                </a:uFill>
                <a:latin typeface="Arial" panose="020B0604020202020204"/>
              </a:rPr>
              <a:t>Resolution: 28*28 (784)</a:t>
            </a:r>
          </a:p>
        </p:txBody>
      </p:sp>
      <p:pic>
        <p:nvPicPr>
          <p:cNvPr id="4" name="Picture 3"/>
          <p:cNvPicPr/>
          <p:nvPr/>
        </p:nvPicPr>
        <p:blipFill>
          <a:blip r:embed="rId2"/>
          <a:stretch>
            <a:fillRect/>
          </a:stretch>
        </p:blipFill>
        <p:spPr>
          <a:xfrm>
            <a:off x="1926768" y="830814"/>
            <a:ext cx="3890873" cy="3608917"/>
          </a:xfrm>
          <a:prstGeom prst="rect">
            <a:avLst/>
          </a:prstGeom>
          <a:ln>
            <a:noFill/>
          </a:ln>
        </p:spPr>
      </p:pic>
      <p:sp>
        <p:nvSpPr>
          <p:cNvPr id="5" name="Rectangle 4"/>
          <p:cNvSpPr/>
          <p:nvPr/>
        </p:nvSpPr>
        <p:spPr>
          <a:xfrm>
            <a:off x="3627717" y="4549676"/>
            <a:ext cx="7983936" cy="2306955"/>
          </a:xfrm>
          <a:prstGeom prst="rect">
            <a:avLst/>
          </a:prstGeom>
        </p:spPr>
        <p:txBody>
          <a:bodyPr wrap="square">
            <a:spAutoFit/>
          </a:bodyPr>
          <a:lstStyle/>
          <a:p>
            <a:pPr marL="431800" indent="-323850">
              <a:buClr>
                <a:srgbClr val="000000"/>
              </a:buClr>
              <a:buSzPct val="45000"/>
              <a:buFont typeface="Wingdings" panose="05000000000000000000" pitchFamily="2" charset="2"/>
              <a:buChar char=""/>
            </a:pPr>
            <a:r>
              <a:rPr lang="en-US" sz="2400" spc="-1" dirty="0">
                <a:solidFill>
                  <a:srgbClr val="000000"/>
                </a:solidFill>
                <a:uFill>
                  <a:solidFill>
                    <a:srgbClr val="FFFFFF"/>
                  </a:solidFill>
                </a:uFill>
                <a:latin typeface="Arial" panose="020B0604020202020204"/>
              </a:rPr>
              <a:t>Linear classifiers: 7%~12%</a:t>
            </a:r>
          </a:p>
          <a:p>
            <a:pPr marL="431800" indent="-323850">
              <a:buClr>
                <a:srgbClr val="000000"/>
              </a:buClr>
              <a:buSzPct val="45000"/>
              <a:buFont typeface="Wingdings" panose="05000000000000000000" pitchFamily="2" charset="2"/>
              <a:buChar char=""/>
            </a:pPr>
            <a:r>
              <a:rPr lang="en-US" sz="2400" spc="-1" dirty="0">
                <a:solidFill>
                  <a:srgbClr val="000000"/>
                </a:solidFill>
                <a:uFill>
                  <a:solidFill>
                    <a:srgbClr val="FFFFFF"/>
                  </a:solidFill>
                </a:uFill>
                <a:latin typeface="Arial" panose="020B0604020202020204"/>
              </a:rPr>
              <a:t>Nonlinear classifiers: 3%~4%</a:t>
            </a:r>
          </a:p>
          <a:p>
            <a:pPr marL="431800" indent="-323850">
              <a:buClr>
                <a:srgbClr val="000000"/>
              </a:buClr>
              <a:buSzPct val="45000"/>
              <a:buFont typeface="Wingdings" panose="05000000000000000000" pitchFamily="2" charset="2"/>
              <a:buChar char=""/>
            </a:pPr>
            <a:r>
              <a:rPr lang="en-US" sz="2400" spc="-1" dirty="0">
                <a:solidFill>
                  <a:srgbClr val="000000"/>
                </a:solidFill>
                <a:uFill>
                  <a:solidFill>
                    <a:srgbClr val="FFFFFF"/>
                  </a:solidFill>
                </a:uFill>
                <a:latin typeface="Arial" panose="020B0604020202020204"/>
              </a:rPr>
              <a:t>K-nearest-neighbors: 0.5%~5%</a:t>
            </a:r>
          </a:p>
          <a:p>
            <a:pPr marL="431800" indent="-323850">
              <a:buClr>
                <a:srgbClr val="000000"/>
              </a:buClr>
              <a:buSzPct val="45000"/>
              <a:buFont typeface="Wingdings" panose="05000000000000000000" pitchFamily="2" charset="2"/>
              <a:buChar char=""/>
            </a:pPr>
            <a:r>
              <a:rPr lang="en-US" sz="2400" spc="-1" dirty="0">
                <a:solidFill>
                  <a:srgbClr val="000000"/>
                </a:solidFill>
                <a:uFill>
                  <a:solidFill>
                    <a:srgbClr val="FFFFFF"/>
                  </a:solidFill>
                </a:uFill>
                <a:latin typeface="Arial" panose="020B0604020202020204"/>
              </a:rPr>
              <a:t>SVMs: 0.5%~1.4% </a:t>
            </a:r>
          </a:p>
          <a:p>
            <a:pPr marL="431800" indent="-323850">
              <a:buClr>
                <a:srgbClr val="000000"/>
              </a:buClr>
              <a:buSzPct val="45000"/>
              <a:buFont typeface="Wingdings" panose="05000000000000000000" pitchFamily="2" charset="2"/>
              <a:buChar char=""/>
            </a:pPr>
            <a:r>
              <a:rPr lang="en-US" sz="2400" spc="-1" dirty="0">
                <a:solidFill>
                  <a:srgbClr val="000000"/>
                </a:solidFill>
                <a:uFill>
                  <a:solidFill>
                    <a:srgbClr val="FFFFFF"/>
                  </a:solidFill>
                </a:uFill>
                <a:latin typeface="Arial" panose="020B0604020202020204"/>
              </a:rPr>
              <a:t>Neural nets: 0.35%~5%</a:t>
            </a:r>
          </a:p>
          <a:p>
            <a:pPr marL="431800" indent="-323850">
              <a:buClr>
                <a:srgbClr val="000000"/>
              </a:buClr>
              <a:buSzPct val="45000"/>
              <a:buFont typeface="Wingdings" panose="05000000000000000000" pitchFamily="2" charset="2"/>
              <a:buChar char=""/>
            </a:pPr>
            <a:r>
              <a:rPr lang="en-US" sz="2400" spc="-1" dirty="0">
                <a:solidFill>
                  <a:srgbClr val="000000"/>
                </a:solidFill>
                <a:uFill>
                  <a:solidFill>
                    <a:srgbClr val="FFFFFF"/>
                  </a:solidFill>
                </a:uFill>
                <a:latin typeface="Arial" panose="020B0604020202020204"/>
              </a:rPr>
              <a:t>Convolutional nets: 0.23%~1.1%</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3305" y="1"/>
            <a:ext cx="7886700" cy="1325563"/>
          </a:xfrm>
        </p:spPr>
        <p:txBody>
          <a:bodyPr/>
          <a:lstStyle/>
          <a:p>
            <a:r>
              <a:rPr lang="en-US" altLang="zh-CN" dirty="0">
                <a:solidFill>
                  <a:schemeClr val="bg1"/>
                </a:solidFill>
              </a:rPr>
              <a:t>Neural Nets Go Unsupervised</a:t>
            </a:r>
            <a:endParaRPr lang="zh-CN" altLang="en-US" dirty="0">
              <a:solidFill>
                <a:schemeClr val="bg1"/>
              </a:solidFill>
            </a:endParaRPr>
          </a:p>
        </p:txBody>
      </p:sp>
      <p:sp>
        <p:nvSpPr>
          <p:cNvPr id="3" name="内容占位符 2"/>
          <p:cNvSpPr>
            <a:spLocks noGrp="1"/>
          </p:cNvSpPr>
          <p:nvPr>
            <p:ph idx="1"/>
          </p:nvPr>
        </p:nvSpPr>
        <p:spPr>
          <a:xfrm>
            <a:off x="2152650" y="1021715"/>
            <a:ext cx="7886700" cy="4351338"/>
          </a:xfrm>
        </p:spPr>
        <p:txBody>
          <a:bodyPr/>
          <a:lstStyle/>
          <a:p>
            <a:r>
              <a:rPr lang="en-US" altLang="zh-CN" dirty="0"/>
              <a:t>Automating the rote and utterly uninteresting task of reading checks is a great instance of what Machine Learning can be used for. Perhaps a less predictable application? Compression. </a:t>
            </a:r>
            <a:endParaRPr lang="zh-CN" altLang="en-US" dirty="0"/>
          </a:p>
        </p:txBody>
      </p:sp>
      <p:pic>
        <p:nvPicPr>
          <p:cNvPr id="4" name="图片 3"/>
          <p:cNvPicPr>
            <a:picLocks noChangeAspect="1"/>
          </p:cNvPicPr>
          <p:nvPr/>
        </p:nvPicPr>
        <p:blipFill>
          <a:blip r:embed="rId2"/>
          <a:stretch>
            <a:fillRect/>
          </a:stretch>
        </p:blipFill>
        <p:spPr>
          <a:xfrm>
            <a:off x="3846905" y="3170618"/>
            <a:ext cx="3537697" cy="2819971"/>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4250" y="99061"/>
            <a:ext cx="7886700" cy="1325563"/>
          </a:xfrm>
        </p:spPr>
        <p:txBody>
          <a:bodyPr/>
          <a:lstStyle/>
          <a:p>
            <a:r>
              <a:rPr lang="en-US" altLang="zh-CN" dirty="0">
                <a:solidFill>
                  <a:schemeClr val="bg1"/>
                </a:solidFill>
              </a:rPr>
              <a:t>Boltzmann Machines</a:t>
            </a:r>
            <a:endParaRPr lang="en-US" dirty="0">
              <a:solidFill>
                <a:schemeClr val="bg1"/>
              </a:solidFill>
            </a:endParaRPr>
          </a:p>
        </p:txBody>
      </p:sp>
      <p:sp>
        <p:nvSpPr>
          <p:cNvPr id="3" name="内容占位符 2"/>
          <p:cNvSpPr>
            <a:spLocks noGrp="1"/>
          </p:cNvSpPr>
          <p:nvPr>
            <p:ph idx="1"/>
          </p:nvPr>
        </p:nvSpPr>
        <p:spPr>
          <a:xfrm>
            <a:off x="2152650" y="920750"/>
            <a:ext cx="7886700" cy="4351338"/>
          </a:xfrm>
        </p:spPr>
        <p:txBody>
          <a:bodyPr/>
          <a:lstStyle/>
          <a:p>
            <a:r>
              <a:rPr lang="en-US" dirty="0"/>
              <a:t>Energy-based model, </a:t>
            </a:r>
            <a:r>
              <a:rPr lang="en-US" b="1" dirty="0"/>
              <a:t>generative models</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5648" y="1477103"/>
            <a:ext cx="3607095" cy="342382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365334" y="5146485"/>
            <a:ext cx="7674016" cy="922020"/>
          </a:xfrm>
          <a:prstGeom prst="rect">
            <a:avLst/>
          </a:prstGeom>
        </p:spPr>
        <p:txBody>
          <a:bodyPr wrap="square">
            <a:spAutoFit/>
          </a:bodyPr>
          <a:lstStyle/>
          <a:p>
            <a:r>
              <a:rPr lang="en-US" dirty="0">
                <a:solidFill>
                  <a:srgbClr val="333332"/>
                </a:solidFill>
                <a:latin typeface="PT Serif"/>
              </a:rPr>
              <a:t>Ackley, D. H., Hinton, G. E., &amp; </a:t>
            </a:r>
            <a:r>
              <a:rPr lang="en-US" dirty="0" err="1">
                <a:solidFill>
                  <a:srgbClr val="333332"/>
                </a:solidFill>
                <a:latin typeface="PT Serif"/>
              </a:rPr>
              <a:t>Sejnowski</a:t>
            </a:r>
            <a:r>
              <a:rPr lang="en-US" dirty="0">
                <a:solidFill>
                  <a:srgbClr val="333332"/>
                </a:solidFill>
                <a:latin typeface="PT Serif"/>
              </a:rPr>
              <a:t>, T. J. (1985). A learning algorithm for </a:t>
            </a:r>
            <a:r>
              <a:rPr lang="en-US" dirty="0" err="1">
                <a:solidFill>
                  <a:srgbClr val="333332"/>
                </a:solidFill>
                <a:latin typeface="PT Serif"/>
              </a:rPr>
              <a:t>boltzmann</a:t>
            </a:r>
            <a:r>
              <a:rPr lang="en-US" dirty="0">
                <a:solidFill>
                  <a:srgbClr val="333332"/>
                </a:solidFill>
                <a:latin typeface="PT Serif"/>
              </a:rPr>
              <a:t> machines*. Cognitive science, 9(1), 147-169.</a:t>
            </a:r>
            <a:endParaRPr lang="en-US" dirty="0"/>
          </a:p>
        </p:txBody>
      </p:sp>
      <p:pic>
        <p:nvPicPr>
          <p:cNvPr id="7" name="图片 6"/>
          <p:cNvPicPr>
            <a:picLocks noChangeAspect="1"/>
          </p:cNvPicPr>
          <p:nvPr/>
        </p:nvPicPr>
        <p:blipFill>
          <a:blip r:embed="rId4"/>
          <a:stretch>
            <a:fillRect/>
          </a:stretch>
        </p:blipFill>
        <p:spPr>
          <a:xfrm>
            <a:off x="6242037" y="1960282"/>
            <a:ext cx="3720073" cy="462566"/>
          </a:xfrm>
          <a:prstGeom prst="rect">
            <a:avLst/>
          </a:prstGeom>
        </p:spPr>
      </p:pic>
      <p:pic>
        <p:nvPicPr>
          <p:cNvPr id="8" name="图片 7"/>
          <p:cNvPicPr>
            <a:picLocks noChangeAspect="1"/>
          </p:cNvPicPr>
          <p:nvPr/>
        </p:nvPicPr>
        <p:blipFill>
          <a:blip r:embed="rId5"/>
          <a:stretch>
            <a:fillRect/>
          </a:stretch>
        </p:blipFill>
        <p:spPr>
          <a:xfrm>
            <a:off x="6968874" y="2823771"/>
            <a:ext cx="2438943" cy="638609"/>
          </a:xfrm>
          <a:prstGeom prst="rect">
            <a:avLst/>
          </a:prstGeom>
        </p:spPr>
      </p:pic>
      <p:pic>
        <p:nvPicPr>
          <p:cNvPr id="9" name="图片 8"/>
          <p:cNvPicPr>
            <a:picLocks noChangeAspect="1"/>
          </p:cNvPicPr>
          <p:nvPr/>
        </p:nvPicPr>
        <p:blipFill>
          <a:blip r:embed="rId6"/>
          <a:stretch>
            <a:fillRect/>
          </a:stretch>
        </p:blipFill>
        <p:spPr>
          <a:xfrm>
            <a:off x="6242037" y="3863303"/>
            <a:ext cx="3660313" cy="682753"/>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52195" y="1"/>
            <a:ext cx="7886700" cy="1325563"/>
          </a:xfrm>
        </p:spPr>
        <p:txBody>
          <a:bodyPr/>
          <a:lstStyle/>
          <a:p>
            <a:r>
              <a:rPr lang="en-US" b="1" dirty="0">
                <a:solidFill>
                  <a:schemeClr val="bg1"/>
                </a:solidFill>
              </a:rPr>
              <a:t>reinforcement learning </a:t>
            </a:r>
            <a:endParaRPr lang="zh-CN" altLang="en-US" dirty="0">
              <a:solidFill>
                <a:schemeClr val="bg1"/>
              </a:solidFill>
            </a:endParaRPr>
          </a:p>
        </p:txBody>
      </p:sp>
      <p:sp>
        <p:nvSpPr>
          <p:cNvPr id="3" name="内容占位符 2"/>
          <p:cNvSpPr>
            <a:spLocks noGrp="1"/>
          </p:cNvSpPr>
          <p:nvPr>
            <p:ph idx="1"/>
          </p:nvPr>
        </p:nvSpPr>
        <p:spPr>
          <a:xfrm>
            <a:off x="2152650" y="911225"/>
            <a:ext cx="7886700" cy="4351338"/>
          </a:xfrm>
        </p:spPr>
        <p:txBody>
          <a:bodyPr/>
          <a:lstStyle/>
          <a:p>
            <a:r>
              <a:rPr lang="en-US" altLang="zh-CN" dirty="0"/>
              <a:t>Control an inverted pendulum</a:t>
            </a:r>
          </a:p>
        </p:txBody>
      </p:sp>
      <p:sp>
        <p:nvSpPr>
          <p:cNvPr id="4" name="AutoShape 2" descr="pendulum "/>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9139" y="1721211"/>
            <a:ext cx="5393803" cy="3371127"/>
          </a:xfrm>
          <a:prstGeom prst="rect">
            <a:avLst/>
          </a:prstGeom>
        </p:spPr>
      </p:pic>
      <p:sp>
        <p:nvSpPr>
          <p:cNvPr id="7" name="矩形 6"/>
          <p:cNvSpPr/>
          <p:nvPr/>
        </p:nvSpPr>
        <p:spPr>
          <a:xfrm>
            <a:off x="1767067" y="5411108"/>
            <a:ext cx="8437945" cy="645160"/>
          </a:xfrm>
          <a:prstGeom prst="rect">
            <a:avLst/>
          </a:prstGeom>
        </p:spPr>
        <p:txBody>
          <a:bodyPr wrap="square">
            <a:spAutoFit/>
          </a:bodyPr>
          <a:lstStyle/>
          <a:p>
            <a:r>
              <a:rPr lang="en-US" altLang="zh-CN" dirty="0"/>
              <a:t>Anderson, C. W. (1989). Learning to control an inverted pendulum using neural networks. Control Systems Magazine, IEEE, 9(3), 31-37.</a:t>
            </a:r>
            <a:endParaRPr lang="zh-CN" alt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42340" y="1"/>
            <a:ext cx="7886700" cy="1325563"/>
          </a:xfrm>
        </p:spPr>
        <p:txBody>
          <a:bodyPr/>
          <a:lstStyle/>
          <a:p>
            <a:r>
              <a:rPr lang="en-US" altLang="zh-CN" dirty="0">
                <a:solidFill>
                  <a:schemeClr val="bg1"/>
                </a:solidFill>
              </a:rPr>
              <a:t>Backgammon</a:t>
            </a:r>
            <a:endParaRPr lang="zh-CN" altLang="en-US" dirty="0">
              <a:solidFill>
                <a:schemeClr val="bg1"/>
              </a:solidFill>
            </a:endParaRPr>
          </a:p>
        </p:txBody>
      </p:sp>
      <p:sp>
        <p:nvSpPr>
          <p:cNvPr id="3" name="内容占位符 2"/>
          <p:cNvSpPr>
            <a:spLocks noGrp="1"/>
          </p:cNvSpPr>
          <p:nvPr>
            <p:ph idx="1"/>
          </p:nvPr>
        </p:nvSpPr>
        <p:spPr>
          <a:xfrm>
            <a:off x="2152650" y="817880"/>
            <a:ext cx="7886700" cy="3203575"/>
          </a:xfrm>
        </p:spPr>
        <p:txBody>
          <a:bodyPr>
            <a:normAutofit/>
          </a:bodyPr>
          <a:lstStyle/>
          <a:p>
            <a:r>
              <a:rPr lang="en-US" altLang="zh-CN" dirty="0"/>
              <a:t>one of the most significant results in the history of reinforcement learning was achieved: outperform humans on relatively complicated tasks: Backgammon</a:t>
            </a:r>
            <a:br>
              <a:rPr lang="en-US" altLang="zh-CN" dirty="0"/>
            </a:br>
            <a:endParaRPr lang="zh-CN" altLang="en-US" dirty="0"/>
          </a:p>
        </p:txBody>
      </p:sp>
      <p:pic>
        <p:nvPicPr>
          <p:cNvPr id="4" name="图片 3"/>
          <p:cNvPicPr>
            <a:picLocks noChangeAspect="1"/>
          </p:cNvPicPr>
          <p:nvPr/>
        </p:nvPicPr>
        <p:blipFill>
          <a:blip r:embed="rId3"/>
          <a:stretch>
            <a:fillRect/>
          </a:stretch>
        </p:blipFill>
        <p:spPr>
          <a:xfrm>
            <a:off x="3989978" y="2493826"/>
            <a:ext cx="4214568" cy="2988936"/>
          </a:xfrm>
          <a:prstGeom prst="rect">
            <a:avLst/>
          </a:prstGeom>
        </p:spPr>
      </p:pic>
      <p:sp>
        <p:nvSpPr>
          <p:cNvPr id="5" name="矩形 4"/>
          <p:cNvSpPr/>
          <p:nvPr/>
        </p:nvSpPr>
        <p:spPr>
          <a:xfrm>
            <a:off x="1628173" y="5678269"/>
            <a:ext cx="8790972" cy="645160"/>
          </a:xfrm>
          <a:prstGeom prst="rect">
            <a:avLst/>
          </a:prstGeom>
        </p:spPr>
        <p:txBody>
          <a:bodyPr wrap="square">
            <a:spAutoFit/>
          </a:bodyPr>
          <a:lstStyle/>
          <a:p>
            <a:r>
              <a:rPr lang="en-US" altLang="zh-CN" dirty="0" err="1"/>
              <a:t>Tesauro</a:t>
            </a:r>
            <a:r>
              <a:rPr lang="en-US" altLang="zh-CN" dirty="0"/>
              <a:t>, G. (1995). Temporal difference learning and TD-Gammon. Communications of the ACM, 38(3), 58-68.</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24890" y="60326"/>
            <a:ext cx="7886700" cy="1325563"/>
          </a:xfrm>
        </p:spPr>
        <p:txBody>
          <a:bodyPr/>
          <a:lstStyle/>
          <a:p>
            <a:r>
              <a:rPr lang="en-US" dirty="0">
                <a:solidFill>
                  <a:schemeClr val="bg1"/>
                </a:solidFill>
              </a:rPr>
              <a:t>Not good at Chess</a:t>
            </a:r>
          </a:p>
        </p:txBody>
      </p:sp>
      <p:sp>
        <p:nvSpPr>
          <p:cNvPr id="4" name="矩形 3"/>
          <p:cNvSpPr/>
          <p:nvPr/>
        </p:nvSpPr>
        <p:spPr>
          <a:xfrm>
            <a:off x="1931893" y="5727699"/>
            <a:ext cx="8449235" cy="368300"/>
          </a:xfrm>
          <a:prstGeom prst="rect">
            <a:avLst/>
          </a:prstGeom>
        </p:spPr>
        <p:txBody>
          <a:bodyPr wrap="square">
            <a:spAutoFit/>
          </a:bodyPr>
          <a:lstStyle/>
          <a:p>
            <a:r>
              <a:rPr lang="en-US" altLang="zh-CN" dirty="0"/>
              <a:t>Sebastian </a:t>
            </a:r>
            <a:r>
              <a:rPr lang="en-US" altLang="zh-CN" dirty="0" err="1"/>
              <a:t>Thrun</a:t>
            </a:r>
            <a:r>
              <a:rPr lang="en-US" altLang="zh-CN" dirty="0"/>
              <a:t> in the 1995 </a:t>
            </a:r>
            <a:r>
              <a:rPr lang="en-US" altLang="zh-CN" u="sng" dirty="0">
                <a:hlinkClick r:id="rId2"/>
              </a:rPr>
              <a:t>“Learning To Play the Game of Chess”</a:t>
            </a:r>
            <a:endParaRPr lang="en-US" altLang="zh-CN" dirty="0">
              <a:solidFill>
                <a:srgbClr val="333332"/>
              </a:solidFill>
              <a:latin typeface="PT Serif"/>
            </a:endParaRPr>
          </a:p>
        </p:txBody>
      </p:sp>
      <p:pic>
        <p:nvPicPr>
          <p:cNvPr id="4098" name="Picture 2" descr="Image result for ches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97624" y="1072109"/>
            <a:ext cx="5750859" cy="39357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4250" y="50801"/>
            <a:ext cx="7886700" cy="1325563"/>
          </a:xfrm>
        </p:spPr>
        <p:txBody>
          <a:bodyPr/>
          <a:lstStyle/>
          <a:p>
            <a:r>
              <a:rPr lang="en-US" altLang="zh-CN" b="1" dirty="0">
                <a:solidFill>
                  <a:schemeClr val="bg1"/>
                </a:solidFill>
              </a:rPr>
              <a:t>A New Winter Dawns</a:t>
            </a:r>
            <a:endParaRPr lang="zh-CN" altLang="en-US" dirty="0">
              <a:solidFill>
                <a:schemeClr val="bg1"/>
              </a:solidFill>
            </a:endParaRPr>
          </a:p>
        </p:txBody>
      </p:sp>
      <p:sp>
        <p:nvSpPr>
          <p:cNvPr id="5" name="内容占位符 4"/>
          <p:cNvSpPr>
            <a:spLocks noGrp="1"/>
          </p:cNvSpPr>
          <p:nvPr>
            <p:ph idx="1"/>
          </p:nvPr>
        </p:nvSpPr>
        <p:spPr>
          <a:xfrm>
            <a:off x="2152650" y="1252855"/>
            <a:ext cx="7886700" cy="4351338"/>
          </a:xfrm>
        </p:spPr>
        <p:txBody>
          <a:bodyPr>
            <a:normAutofit/>
          </a:bodyPr>
          <a:lstStyle/>
          <a:p>
            <a:r>
              <a:rPr lang="en-US" altLang="zh-CN" dirty="0">
                <a:solidFill>
                  <a:srgbClr val="333332"/>
                </a:solidFill>
                <a:latin typeface="PT Serif"/>
              </a:rPr>
              <a:t>BP did not work well (deep worse than shallow) </a:t>
            </a:r>
            <a:endParaRPr lang="zh-CN" altLang="en-US" dirty="0"/>
          </a:p>
          <a:p>
            <a:pPr lvl="1"/>
            <a:r>
              <a:rPr lang="en-US" altLang="zh-CN" dirty="0"/>
              <a:t>Backpropagation: ‘vanishing or exploding gradient problem’.</a:t>
            </a:r>
          </a:p>
          <a:p>
            <a:r>
              <a:rPr lang="en-US" altLang="zh-CN" dirty="0"/>
              <a:t>RNNs were particularly difficult to train with BP</a:t>
            </a:r>
          </a:p>
          <a:p>
            <a:pPr lvl="1"/>
            <a:r>
              <a:rPr lang="en-US" altLang="zh-CN" dirty="0" err="1"/>
              <a:t>Schmidhuber</a:t>
            </a:r>
            <a:r>
              <a:rPr lang="en-US" altLang="zh-CN" dirty="0"/>
              <a:t> and </a:t>
            </a:r>
            <a:r>
              <a:rPr lang="en-US" altLang="zh-CN" dirty="0" err="1"/>
              <a:t>Hochreiter</a:t>
            </a:r>
            <a:r>
              <a:rPr lang="en-US" altLang="zh-CN" dirty="0"/>
              <a:t>,</a:t>
            </a:r>
            <a:r>
              <a:rPr lang="zh-CN" altLang="en-US" dirty="0"/>
              <a:t> </a:t>
            </a:r>
            <a:r>
              <a:rPr lang="en-US" altLang="zh-CN" dirty="0"/>
              <a:t>1997,</a:t>
            </a:r>
            <a:r>
              <a:rPr lang="zh-CN" altLang="en-US" dirty="0"/>
              <a:t> </a:t>
            </a:r>
            <a:r>
              <a:rPr lang="en-US" altLang="zh-CN" dirty="0"/>
              <a:t>introduced Long Short Term Memory (LSTM).</a:t>
            </a:r>
          </a:p>
          <a:p>
            <a:r>
              <a:rPr lang="en-US" altLang="zh-CN" dirty="0"/>
              <a:t>The computers were not fast enough, the algorithms were not smart enough, and people were not happy. </a:t>
            </a:r>
          </a:p>
          <a:p>
            <a:endParaRPr lang="zh-CN" altLang="en-US" dirty="0"/>
          </a:p>
        </p:txBody>
      </p:sp>
      <p:sp>
        <p:nvSpPr>
          <p:cNvPr id="6" name="矩形 5"/>
          <p:cNvSpPr/>
          <p:nvPr/>
        </p:nvSpPr>
        <p:spPr>
          <a:xfrm>
            <a:off x="3810000" y="2967335"/>
            <a:ext cx="4572000" cy="368300"/>
          </a:xfrm>
          <a:prstGeom prst="rect">
            <a:avLst/>
          </a:prstGeom>
        </p:spPr>
        <p:txBody>
          <a:bodyPr>
            <a:spAutoFit/>
          </a:bodyPr>
          <a:lstStyle/>
          <a:p>
            <a:endParaRPr lang="zh-CN" alt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6465" y="59056"/>
            <a:ext cx="7886700" cy="1325563"/>
          </a:xfrm>
        </p:spPr>
        <p:txBody>
          <a:bodyPr/>
          <a:lstStyle/>
          <a:p>
            <a:r>
              <a:rPr lang="en-US" altLang="zh-CN" b="1" dirty="0">
                <a:solidFill>
                  <a:schemeClr val="bg1"/>
                </a:solidFill>
              </a:rPr>
              <a:t>A New Winter Dawns</a:t>
            </a:r>
            <a:endParaRPr lang="zh-CN" altLang="en-US" dirty="0">
              <a:solidFill>
                <a:schemeClr val="bg1"/>
              </a:solidFill>
            </a:endParaRPr>
          </a:p>
        </p:txBody>
      </p:sp>
      <p:sp>
        <p:nvSpPr>
          <p:cNvPr id="3" name="内容占位符 2"/>
          <p:cNvSpPr>
            <a:spLocks noGrp="1"/>
          </p:cNvSpPr>
          <p:nvPr>
            <p:ph idx="1"/>
          </p:nvPr>
        </p:nvSpPr>
        <p:spPr>
          <a:xfrm>
            <a:off x="2152650" y="1080135"/>
            <a:ext cx="7886700" cy="4351338"/>
          </a:xfrm>
        </p:spPr>
        <p:txBody>
          <a:bodyPr>
            <a:normAutofit/>
          </a:bodyPr>
          <a:lstStyle/>
          <a:p>
            <a:r>
              <a:rPr lang="en-US" altLang="zh-CN" dirty="0"/>
              <a:t>Mid 90s, the community once again lost faith.</a:t>
            </a:r>
          </a:p>
          <a:p>
            <a:r>
              <a:rPr lang="en-US" altLang="zh-CN" dirty="0"/>
              <a:t>Support vector machine (SVM)</a:t>
            </a:r>
          </a:p>
          <a:p>
            <a:r>
              <a:rPr lang="en-US" altLang="zh-CN" dirty="0"/>
              <a:t>In fact, the 1995 </a:t>
            </a:r>
            <a:r>
              <a:rPr lang="en-US" altLang="zh-CN" dirty="0" err="1"/>
              <a:t>LeCun</a:t>
            </a:r>
            <a:r>
              <a:rPr lang="en-US" altLang="zh-CN" dirty="0"/>
              <a:t> et al. better or the same as all but the best designed neural nets.</a:t>
            </a:r>
          </a:p>
        </p:txBody>
      </p:sp>
      <p:pic>
        <p:nvPicPr>
          <p:cNvPr id="1028" name="Picture 4" descr="Image result for SV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4360" y="3166279"/>
            <a:ext cx="5709676" cy="25890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0760" y="66676"/>
            <a:ext cx="7886700" cy="1325563"/>
          </a:xfrm>
        </p:spPr>
        <p:txBody>
          <a:bodyPr/>
          <a:lstStyle/>
          <a:p>
            <a:r>
              <a:rPr lang="en-US" altLang="zh-CN" b="1" dirty="0">
                <a:solidFill>
                  <a:schemeClr val="bg1"/>
                </a:solidFill>
              </a:rPr>
              <a:t>A New Winter Dawns</a:t>
            </a:r>
            <a:endParaRPr lang="zh-CN" altLang="en-US" dirty="0">
              <a:solidFill>
                <a:schemeClr val="bg1"/>
              </a:solidFill>
            </a:endParaRPr>
          </a:p>
        </p:txBody>
      </p:sp>
      <p:sp>
        <p:nvSpPr>
          <p:cNvPr id="3" name="内容占位符 2"/>
          <p:cNvSpPr>
            <a:spLocks noGrp="1"/>
          </p:cNvSpPr>
          <p:nvPr>
            <p:ph idx="1"/>
          </p:nvPr>
        </p:nvSpPr>
        <p:spPr>
          <a:xfrm>
            <a:off x="2152650" y="1116965"/>
            <a:ext cx="7886700" cy="4351338"/>
          </a:xfrm>
        </p:spPr>
        <p:txBody>
          <a:bodyPr>
            <a:normAutofit/>
          </a:bodyPr>
          <a:lstStyle/>
          <a:p>
            <a:r>
              <a:rPr lang="en-US" altLang="zh-CN" sz="2400" dirty="0" err="1"/>
              <a:t>LeCun</a:t>
            </a:r>
            <a:r>
              <a:rPr lang="en-US" altLang="zh-CN" sz="2400" dirty="0"/>
              <a:t> and Hinton:  their papers were routinely </a:t>
            </a:r>
            <a:r>
              <a:rPr lang="en-US" altLang="zh-CN" sz="2400" b="1" dirty="0"/>
              <a:t>rejected</a:t>
            </a:r>
            <a:r>
              <a:rPr lang="en-US" altLang="zh-CN" sz="2400" dirty="0"/>
              <a:t> due to subject being Neural Nets. </a:t>
            </a:r>
          </a:p>
          <a:p>
            <a:r>
              <a:rPr lang="en-US" altLang="zh-CN" sz="2400" dirty="0"/>
              <a:t>Still, they persevered. </a:t>
            </a:r>
          </a:p>
          <a:p>
            <a:r>
              <a:rPr lang="en-US" altLang="zh-CN" sz="2400" dirty="0"/>
              <a:t>And they found a strong ally: </a:t>
            </a:r>
            <a:r>
              <a:rPr lang="en-US" altLang="zh-CN" sz="2400" b="1" dirty="0"/>
              <a:t>CIFAR</a:t>
            </a:r>
            <a:r>
              <a:rPr lang="en-US" altLang="zh-CN" sz="2400" dirty="0"/>
              <a:t>, which encourages basic research without direct application, was what motivated Hinton to move to Canada in 1987</a:t>
            </a:r>
            <a:endParaRPr lang="zh-CN" altLang="en-US" sz="2400" dirty="0"/>
          </a:p>
        </p:txBody>
      </p:sp>
      <p:pic>
        <p:nvPicPr>
          <p:cNvPr id="2052" name="Picture 4" descr="Image result for hint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73176" y="3686564"/>
            <a:ext cx="1258917" cy="142763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lecu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34192" y="3688563"/>
            <a:ext cx="1258917" cy="142563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CIFA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18729" y="3682089"/>
            <a:ext cx="2864224" cy="14321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generated with very high confide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281253"/>
            <a:ext cx="9144000" cy="4295494"/>
          </a:xfrm>
          <a:prstGeom prst="rect">
            <a:avLst/>
          </a:prstGeom>
        </p:spPr>
      </p:pic>
      <p:sp>
        <p:nvSpPr>
          <p:cNvPr id="6" name="TextBox 5"/>
          <p:cNvSpPr txBox="1"/>
          <p:nvPr/>
        </p:nvSpPr>
        <p:spPr>
          <a:xfrm>
            <a:off x="1698396" y="6581001"/>
            <a:ext cx="8969604" cy="275590"/>
          </a:xfrm>
          <a:prstGeom prst="rect">
            <a:avLst/>
          </a:prstGeom>
          <a:noFill/>
        </p:spPr>
        <p:txBody>
          <a:bodyPr wrap="square" rtlCol="0">
            <a:spAutoFit/>
          </a:bodyPr>
          <a:lstStyle/>
          <a:p>
            <a:pPr algn="r"/>
            <a:r>
              <a:rPr lang="en-US" sz="1200" dirty="0"/>
              <a:t>https://beamandrew.github.io/deeplearning/2017/02/23/deep_learning_101_part1.html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单层神经网络：矩阵形式</a:t>
            </a:r>
          </a:p>
        </p:txBody>
      </p:sp>
      <p:pic>
        <p:nvPicPr>
          <p:cNvPr id="2" name="图片 1"/>
          <p:cNvPicPr>
            <a:picLocks noChangeAspect="1"/>
          </p:cNvPicPr>
          <p:nvPr>
            <p:custDataLst>
              <p:tags r:id="rId2"/>
            </p:custDataLst>
          </p:nvPr>
        </p:nvPicPr>
        <p:blipFill>
          <a:blip r:embed="rId9">
            <a:clrChange>
              <a:clrFrom>
                <a:srgbClr val="FFFFFF">
                  <a:alpha val="100000"/>
                </a:srgbClr>
              </a:clrFrom>
              <a:clrTo>
                <a:srgbClr val="FFFFFF">
                  <a:alpha val="100000"/>
                  <a:alpha val="0"/>
                </a:srgbClr>
              </a:clrTo>
            </a:clrChange>
          </a:blip>
          <a:stretch>
            <a:fillRect/>
          </a:stretch>
        </p:blipFill>
        <p:spPr>
          <a:xfrm>
            <a:off x="592455" y="1305560"/>
            <a:ext cx="5341620" cy="2639060"/>
          </a:xfrm>
          <a:prstGeom prst="rect">
            <a:avLst/>
          </a:prstGeom>
        </p:spPr>
      </p:pic>
      <p:pic>
        <p:nvPicPr>
          <p:cNvPr id="3" name="图片 2"/>
          <p:cNvPicPr>
            <a:picLocks noChangeAspect="1"/>
          </p:cNvPicPr>
          <p:nvPr>
            <p:custDataLst>
              <p:tags r:id="rId3"/>
            </p:custDataLst>
          </p:nvPr>
        </p:nvPicPr>
        <p:blipFill>
          <a:blip r:embed="rId10">
            <a:clrChange>
              <a:clrFrom>
                <a:srgbClr val="FFFFFF">
                  <a:alpha val="100000"/>
                </a:srgbClr>
              </a:clrFrom>
              <a:clrTo>
                <a:srgbClr val="FFFFFF">
                  <a:alpha val="100000"/>
                  <a:alpha val="0"/>
                </a:srgbClr>
              </a:clrTo>
            </a:clrChange>
          </a:blip>
          <a:stretch>
            <a:fillRect/>
          </a:stretch>
        </p:blipFill>
        <p:spPr>
          <a:xfrm>
            <a:off x="6366510" y="1441450"/>
            <a:ext cx="3943985" cy="2591435"/>
          </a:xfrm>
          <a:prstGeom prst="rect">
            <a:avLst/>
          </a:prstGeom>
        </p:spPr>
      </p:pic>
      <p:pic>
        <p:nvPicPr>
          <p:cNvPr id="7" name="图片 6"/>
          <p:cNvPicPr>
            <a:picLocks noChangeAspect="1"/>
          </p:cNvPicPr>
          <p:nvPr>
            <p:custDataLst>
              <p:tags r:id="rId4"/>
            </p:custDataLst>
          </p:nvPr>
        </p:nvPicPr>
        <p:blipFill>
          <a:blip r:embed="rId11">
            <a:clrChange>
              <a:clrFrom>
                <a:srgbClr val="FFFFFF">
                  <a:alpha val="100000"/>
                </a:srgbClr>
              </a:clrFrom>
              <a:clrTo>
                <a:srgbClr val="FFFFFF">
                  <a:alpha val="100000"/>
                  <a:alpha val="0"/>
                </a:srgbClr>
              </a:clrTo>
            </a:clrChange>
          </a:blip>
          <a:stretch>
            <a:fillRect/>
          </a:stretch>
        </p:blipFill>
        <p:spPr>
          <a:xfrm>
            <a:off x="1393190" y="4605020"/>
            <a:ext cx="2924175" cy="591057"/>
          </a:xfrm>
          <a:prstGeom prst="rect">
            <a:avLst/>
          </a:prstGeom>
        </p:spPr>
      </p:pic>
      <p:sp>
        <p:nvSpPr>
          <p:cNvPr id="10" name="文本框 9"/>
          <p:cNvSpPr txBox="1"/>
          <p:nvPr>
            <p:custDataLst>
              <p:tags r:id="rId5"/>
            </p:custDataLst>
          </p:nvPr>
        </p:nvSpPr>
        <p:spPr>
          <a:xfrm>
            <a:off x="322580" y="4075430"/>
            <a:ext cx="2954020" cy="398780"/>
          </a:xfrm>
          <a:prstGeom prst="rect">
            <a:avLst/>
          </a:prstGeom>
          <a:noFill/>
        </p:spPr>
        <p:txBody>
          <a:bodyPr wrap="square" rtlCol="0">
            <a:spAutoFit/>
          </a:bodyPr>
          <a:lstStyle/>
          <a:p>
            <a:pPr marL="342900" indent="-342900" algn="l">
              <a:buFont typeface="Arial" panose="020B0604020202020204" pitchFamily="34" charset="0"/>
              <a:buChar char="•"/>
            </a:pPr>
            <a:r>
              <a:rPr lang="zh-CN" altLang="en-US" sz="2000" dirty="0"/>
              <a:t>神经网络的高维输出：</a:t>
            </a:r>
          </a:p>
        </p:txBody>
      </p:sp>
      <p:pic>
        <p:nvPicPr>
          <p:cNvPr id="12" name="图片 11"/>
          <p:cNvPicPr>
            <a:picLocks noChangeAspect="1"/>
          </p:cNvPicPr>
          <p:nvPr>
            <p:custDataLst>
              <p:tags r:id="rId6"/>
            </p:custDataLst>
          </p:nvPr>
        </p:nvPicPr>
        <p:blipFill>
          <a:blip r:embed="rId12">
            <a:clrChange>
              <a:clrFrom>
                <a:srgbClr val="FFFFFF">
                  <a:alpha val="100000"/>
                </a:srgbClr>
              </a:clrFrom>
              <a:clrTo>
                <a:srgbClr val="FFFFFF">
                  <a:alpha val="100000"/>
                  <a:alpha val="0"/>
                </a:srgbClr>
              </a:clrTo>
            </a:clrChange>
          </a:blip>
          <a:stretch>
            <a:fillRect/>
          </a:stretch>
        </p:blipFill>
        <p:spPr>
          <a:xfrm>
            <a:off x="6299835" y="4574540"/>
            <a:ext cx="5760085" cy="408940"/>
          </a:xfrm>
          <a:prstGeom prst="rect">
            <a:avLst/>
          </a:prstGeom>
        </p:spPr>
      </p:pic>
      <p:sp>
        <p:nvSpPr>
          <p:cNvPr id="6" name="文本框 5"/>
          <p:cNvSpPr txBox="1"/>
          <p:nvPr/>
        </p:nvSpPr>
        <p:spPr>
          <a:xfrm>
            <a:off x="5906770" y="859790"/>
            <a:ext cx="2806700" cy="368300"/>
          </a:xfrm>
          <a:prstGeom prst="rect">
            <a:avLst/>
          </a:prstGeom>
          <a:noFill/>
        </p:spPr>
        <p:txBody>
          <a:bodyPr wrap="square" rtlCol="0">
            <a:spAutoFit/>
          </a:bodyPr>
          <a:lstStyle/>
          <a:p>
            <a:pPr marL="285750" indent="-285750">
              <a:buFont typeface="Arial" panose="020B0604020202020204" pitchFamily="34" charset="0"/>
              <a:buChar char="•"/>
            </a:pPr>
            <a:r>
              <a:rPr lang="zh-CN" altLang="en-US"/>
              <a:t>参数的矩阵形式</a:t>
            </a:r>
          </a:p>
        </p:txBody>
      </p:sp>
      <p:sp>
        <p:nvSpPr>
          <p:cNvPr id="8" name="文本框 7"/>
          <p:cNvSpPr txBox="1"/>
          <p:nvPr/>
        </p:nvSpPr>
        <p:spPr>
          <a:xfrm>
            <a:off x="322580" y="806450"/>
            <a:ext cx="2806700" cy="368300"/>
          </a:xfrm>
          <a:prstGeom prst="rect">
            <a:avLst/>
          </a:prstGeom>
          <a:noFill/>
        </p:spPr>
        <p:txBody>
          <a:bodyPr wrap="square" rtlCol="0">
            <a:spAutoFit/>
          </a:bodyPr>
          <a:lstStyle/>
          <a:p>
            <a:pPr marL="285750" indent="-285750">
              <a:buFont typeface="Arial" panose="020B0604020202020204" pitchFamily="34" charset="0"/>
              <a:buChar char="•"/>
            </a:pPr>
            <a:r>
              <a:rPr lang="zh-CN" altLang="en-US"/>
              <a:t>单层神经网络</a:t>
            </a:r>
          </a:p>
        </p:txBody>
      </p:sp>
      <mc:AlternateContent xmlns:mc="http://schemas.openxmlformats.org/markup-compatibility/2006" xmlns:a14="http://schemas.microsoft.com/office/drawing/2010/main">
        <mc:Choice Requires="a14">
          <p:sp>
            <p:nvSpPr>
              <p:cNvPr id="13" name="文本框 12"/>
              <p:cNvSpPr txBox="1"/>
              <p:nvPr>
                <p:custDataLst>
                  <p:tags r:id="rId7"/>
                </p:custDataLst>
              </p:nvPr>
            </p:nvSpPr>
            <p:spPr>
              <a:xfrm>
                <a:off x="5906770" y="4075430"/>
                <a:ext cx="2806700" cy="368300"/>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altLang="zh-CN" i="1">
                        <a:latin typeface="Cambria Math" panose="02040503050406030204" charset="0"/>
                        <a:ea typeface="MS Mincho" charset="0"/>
                        <a:cs typeface="Cambria Math" panose="02040503050406030204" charset="0"/>
                      </a:rPr>
                      <m:t>∘</m:t>
                    </m:r>
                  </m:oMath>
                </a14:m>
                <a:r>
                  <a:rPr lang="en-US" altLang="zh-CN">
                    <a:latin typeface="+mn-ea"/>
                    <a:cs typeface="+mn-ea"/>
                  </a:rPr>
                  <a:t> </a:t>
                </a:r>
                <a:r>
                  <a:rPr lang="zh-CN" altLang="en-US">
                    <a:latin typeface="+mn-ea"/>
                    <a:cs typeface="+mn-ea"/>
                  </a:rPr>
                  <a:t>表示对每个元素作用：</a:t>
                </a:r>
              </a:p>
            </p:txBody>
          </p:sp>
        </mc:Choice>
        <mc:Fallback xmlns="">
          <p:sp>
            <p:nvSpPr>
              <p:cNvPr id="13" name="文本框 12"/>
              <p:cNvSpPr txBox="1">
                <a:spLocks noRot="1" noChangeAspect="1" noMove="1" noResize="1" noEditPoints="1" noAdjustHandles="1" noChangeArrowheads="1" noChangeShapeType="1" noTextEdit="1"/>
              </p:cNvSpPr>
              <p:nvPr>
                <p:custDataLst>
                  <p:tags r:id="rId13"/>
                </p:custDataLst>
              </p:nvPr>
            </p:nvSpPr>
            <p:spPr>
              <a:xfrm>
                <a:off x="5906770" y="4075430"/>
                <a:ext cx="2806700" cy="368300"/>
              </a:xfrm>
              <a:prstGeom prst="rect">
                <a:avLst/>
              </a:prstGeom>
              <a:blipFill rotWithShape="1">
                <a:blip r:embed="rId14"/>
                <a:stretch>
                  <a:fillRect r="-928"/>
                </a:stretch>
              </a:blipFill>
            </p:spPr>
            <p:txBody>
              <a:bodyPr/>
              <a:lstStyle/>
              <a:p>
                <a:r>
                  <a:rPr lang="zh-CN" altLang="en-US">
                    <a:noFill/>
                  </a:rPr>
                  <a:t> </a:t>
                </a:r>
              </a:p>
            </p:txBody>
          </p:sp>
        </mc:Fallback>
      </mc:AlternateContent>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11555" y="36196"/>
            <a:ext cx="7886700" cy="1325563"/>
          </a:xfrm>
        </p:spPr>
        <p:txBody>
          <a:bodyPr/>
          <a:lstStyle/>
          <a:p>
            <a:r>
              <a:rPr lang="en-US" altLang="zh-CN" dirty="0">
                <a:solidFill>
                  <a:schemeClr val="bg1"/>
                </a:solidFill>
              </a:rPr>
              <a:t>Breakthrough</a:t>
            </a:r>
            <a:endParaRPr lang="zh-CN" altLang="en-US" dirty="0">
              <a:solidFill>
                <a:schemeClr val="bg1"/>
              </a:solidFill>
            </a:endParaRPr>
          </a:p>
        </p:txBody>
      </p:sp>
      <p:sp>
        <p:nvSpPr>
          <p:cNvPr id="5" name="内容占位符 4"/>
          <p:cNvSpPr>
            <a:spLocks noGrp="1"/>
          </p:cNvSpPr>
          <p:nvPr>
            <p:ph idx="1"/>
          </p:nvPr>
        </p:nvSpPr>
        <p:spPr>
          <a:xfrm>
            <a:off x="2152650" y="1005840"/>
            <a:ext cx="7886700" cy="3647328"/>
          </a:xfrm>
        </p:spPr>
        <p:txBody>
          <a:bodyPr>
            <a:normAutofit/>
          </a:bodyPr>
          <a:lstStyle/>
          <a:p>
            <a:r>
              <a:rPr lang="en-US" altLang="zh-CN" sz="2200" b="1" dirty="0"/>
              <a:t>Hinton</a:t>
            </a:r>
            <a:r>
              <a:rPr lang="en-US" altLang="zh-CN" sz="2200" dirty="0"/>
              <a:t>, Simon </a:t>
            </a:r>
            <a:r>
              <a:rPr lang="en-US" altLang="zh-CN" sz="2200" dirty="0" err="1"/>
              <a:t>Osindero</a:t>
            </a:r>
            <a:r>
              <a:rPr lang="en-US" altLang="zh-CN" sz="2200" dirty="0"/>
              <a:t>, and Yee-</a:t>
            </a:r>
            <a:r>
              <a:rPr lang="en-US" altLang="zh-CN" sz="2200" dirty="0" err="1"/>
              <a:t>Whye</a:t>
            </a:r>
            <a:r>
              <a:rPr lang="en-US" altLang="zh-CN" sz="2200" dirty="0"/>
              <a:t> </a:t>
            </a:r>
            <a:r>
              <a:rPr lang="en-US" altLang="zh-CN" sz="2200" dirty="0" err="1"/>
              <a:t>Teh</a:t>
            </a:r>
            <a:r>
              <a:rPr lang="en-US" altLang="zh-CN" sz="2200" dirty="0"/>
              <a:t> published a paper in 2006 that was seen as a breakthrough, a breakthrough significant enough to rekindle interest in neural nets: A fast learning algorithm for deep </a:t>
            </a:r>
            <a:r>
              <a:rPr lang="en-US" altLang="zh-CN" sz="2200" b="1" dirty="0"/>
              <a:t>belief</a:t>
            </a:r>
            <a:r>
              <a:rPr lang="en-US" altLang="zh-CN" sz="2200" dirty="0"/>
              <a:t> nets</a:t>
            </a:r>
          </a:p>
        </p:txBody>
      </p:sp>
      <p:pic>
        <p:nvPicPr>
          <p:cNvPr id="6" name="图片 5"/>
          <p:cNvPicPr>
            <a:picLocks noChangeAspect="1"/>
          </p:cNvPicPr>
          <p:nvPr/>
        </p:nvPicPr>
        <p:blipFill>
          <a:blip r:embed="rId2"/>
          <a:stretch>
            <a:fillRect/>
          </a:stretch>
        </p:blipFill>
        <p:spPr>
          <a:xfrm>
            <a:off x="3766576" y="2487242"/>
            <a:ext cx="3835495" cy="1964220"/>
          </a:xfrm>
          <a:prstGeom prst="rect">
            <a:avLst/>
          </a:prstGeom>
        </p:spPr>
      </p:pic>
      <p:sp>
        <p:nvSpPr>
          <p:cNvPr id="8" name="矩形 7"/>
          <p:cNvSpPr/>
          <p:nvPr/>
        </p:nvSpPr>
        <p:spPr>
          <a:xfrm>
            <a:off x="2003612" y="4685836"/>
            <a:ext cx="8791856" cy="922020"/>
          </a:xfrm>
          <a:prstGeom prst="rect">
            <a:avLst/>
          </a:prstGeom>
        </p:spPr>
        <p:txBody>
          <a:bodyPr wrap="square">
            <a:spAutoFit/>
          </a:bodyPr>
          <a:lstStyle/>
          <a:p>
            <a:r>
              <a:rPr lang="zh-CN" altLang="en-US" dirty="0"/>
              <a:t> It turns out that this form of Boltzmann machine can be trained in an efficient manner introduced by Hinton in the 2002 “Training Products of Experts by Minimizing Contrastive Divergence”</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8850" y="60326"/>
            <a:ext cx="7886700" cy="1325563"/>
          </a:xfrm>
        </p:spPr>
        <p:txBody>
          <a:bodyPr/>
          <a:lstStyle/>
          <a:p>
            <a:r>
              <a:rPr lang="en-US" altLang="zh-CN" dirty="0">
                <a:solidFill>
                  <a:schemeClr val="bg1"/>
                </a:solidFill>
              </a:rPr>
              <a:t>Breakthrough</a:t>
            </a:r>
            <a:endParaRPr lang="zh-CN" altLang="en-US" dirty="0">
              <a:solidFill>
                <a:schemeClr val="bg1"/>
              </a:solidFill>
            </a:endParaRPr>
          </a:p>
        </p:txBody>
      </p:sp>
      <p:sp>
        <p:nvSpPr>
          <p:cNvPr id="5" name="内容占位符 4"/>
          <p:cNvSpPr>
            <a:spLocks noGrp="1"/>
          </p:cNvSpPr>
          <p:nvPr>
            <p:ph idx="1"/>
          </p:nvPr>
        </p:nvSpPr>
        <p:spPr>
          <a:xfrm>
            <a:off x="2152650" y="970280"/>
            <a:ext cx="7886700" cy="3647328"/>
          </a:xfrm>
        </p:spPr>
        <p:txBody>
          <a:bodyPr>
            <a:normAutofit fontScale="77500" lnSpcReduction="20000"/>
          </a:bodyPr>
          <a:lstStyle/>
          <a:p>
            <a:r>
              <a:rPr lang="en-US" altLang="zh-CN" dirty="0"/>
              <a:t>Hinton:</a:t>
            </a:r>
          </a:p>
          <a:p>
            <a:r>
              <a:rPr lang="en-US" altLang="zh-CN" i="1" dirty="0"/>
              <a:t>“Historically, this was very important in overcoming the </a:t>
            </a:r>
            <a:r>
              <a:rPr lang="en-US" altLang="zh-CN" b="1" i="1" dirty="0"/>
              <a:t>belief</a:t>
            </a:r>
            <a:r>
              <a:rPr lang="en-US" altLang="zh-CN" i="1" dirty="0"/>
              <a:t> that these deep neural networks were no good and could never be trained. And that was a very strong belief. A friend of mine sent a paper to ICML [International Conference on Machine Learning], not that long ago, and the referee said it should not accepted by ICML, because it was about neural networks and it was not appropriate for ICML. In fact if you look at ICML last year, there were no papers with ‘neural’ in the title accepted, so ICML should not accept papers about neural networks. That was only a few years ago. And one of the IEEE journals actually had </a:t>
            </a:r>
            <a:r>
              <a:rPr lang="en-US" altLang="zh-CN" i="1" dirty="0">
                <a:solidFill>
                  <a:srgbClr val="FF0000"/>
                </a:solidFill>
              </a:rPr>
              <a:t>an official policy of [not accepting your papers]</a:t>
            </a:r>
            <a:r>
              <a:rPr lang="en-US" altLang="zh-CN" i="1" dirty="0"/>
              <a:t>. So, it was a strong belief.”</a:t>
            </a:r>
            <a:endParaRPr lang="zh-CN" altLang="en-US" dirty="0"/>
          </a:p>
        </p:txBody>
      </p:sp>
      <p:sp>
        <p:nvSpPr>
          <p:cNvPr id="3" name="矩形 2"/>
          <p:cNvSpPr/>
          <p:nvPr/>
        </p:nvSpPr>
        <p:spPr>
          <a:xfrm>
            <a:off x="2066364" y="4617428"/>
            <a:ext cx="8059271" cy="1476375"/>
          </a:xfrm>
          <a:prstGeom prst="rect">
            <a:avLst/>
          </a:prstGeom>
        </p:spPr>
        <p:txBody>
          <a:bodyPr wrap="square">
            <a:spAutoFit/>
          </a:bodyPr>
          <a:lstStyle/>
          <a:p>
            <a:r>
              <a:rPr lang="en-US" altLang="zh-CN" dirty="0"/>
              <a:t>MNIST: </a:t>
            </a:r>
          </a:p>
          <a:p>
            <a:pPr lvl="1"/>
            <a:r>
              <a:rPr lang="en-US" altLang="zh-CN" dirty="0"/>
              <a:t>Hinton’s 2006: 1.25% </a:t>
            </a:r>
          </a:p>
          <a:p>
            <a:pPr lvl="1"/>
            <a:r>
              <a:rPr lang="en-US" altLang="zh-CN" dirty="0"/>
              <a:t>SVMs: 1.4%</a:t>
            </a:r>
          </a:p>
          <a:p>
            <a:pPr lvl="1"/>
            <a:r>
              <a:rPr lang="en-US" altLang="zh-CN" dirty="0"/>
              <a:t>1998 using CNNs: 0.95%</a:t>
            </a:r>
          </a:p>
          <a:p>
            <a:pPr lvl="1"/>
            <a:endParaRPr lang="en-US" altLang="zh-CN" dirty="0"/>
          </a:p>
        </p:txBody>
      </p:sp>
      <p:sp>
        <p:nvSpPr>
          <p:cNvPr id="4" name="矩形 3"/>
          <p:cNvSpPr/>
          <p:nvPr/>
        </p:nvSpPr>
        <p:spPr>
          <a:xfrm>
            <a:off x="5809130" y="5366301"/>
            <a:ext cx="4572000" cy="645160"/>
          </a:xfrm>
          <a:prstGeom prst="rect">
            <a:avLst/>
          </a:prstGeom>
        </p:spPr>
        <p:txBody>
          <a:bodyPr>
            <a:spAutoFit/>
          </a:bodyPr>
          <a:lstStyle/>
          <a:p>
            <a:r>
              <a:rPr lang="en-US" altLang="zh-CN" dirty="0"/>
              <a:t>what was coming - in short, many more broken records.</a:t>
            </a:r>
            <a:endParaRPr 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7740" y="16510"/>
            <a:ext cx="10418445" cy="1325880"/>
          </a:xfrm>
        </p:spPr>
        <p:txBody>
          <a:bodyPr/>
          <a:lstStyle/>
          <a:p>
            <a:r>
              <a:rPr lang="en-US" altLang="zh-CN" dirty="0">
                <a:solidFill>
                  <a:schemeClr val="bg1"/>
                </a:solidFill>
              </a:rPr>
              <a:t>Importance of Brute Force: GPU</a:t>
            </a:r>
            <a:endParaRPr lang="zh-CN" altLang="en-US" dirty="0">
              <a:solidFill>
                <a:schemeClr val="bg1"/>
              </a:solidFill>
            </a:endParaRPr>
          </a:p>
        </p:txBody>
      </p:sp>
      <p:sp>
        <p:nvSpPr>
          <p:cNvPr id="3" name="内容占位符 2"/>
          <p:cNvSpPr>
            <a:spLocks noGrp="1"/>
          </p:cNvSpPr>
          <p:nvPr>
            <p:ph idx="1"/>
          </p:nvPr>
        </p:nvSpPr>
        <p:spPr>
          <a:xfrm>
            <a:off x="2152650" y="1129030"/>
            <a:ext cx="7886700" cy="4351338"/>
          </a:xfrm>
        </p:spPr>
        <p:txBody>
          <a:bodyPr>
            <a:normAutofit/>
          </a:bodyPr>
          <a:lstStyle/>
          <a:p>
            <a:r>
              <a:rPr lang="en-US" altLang="zh-CN"/>
              <a:t>Abdel-rahman Mohamed, George Dahl, and Hinton </a:t>
            </a:r>
          </a:p>
          <a:p>
            <a:r>
              <a:rPr lang="en-US" altLang="zh-CN"/>
              <a:t>Dahl had discovered how to train and simulate neural networks efficiently using GPU</a:t>
            </a:r>
          </a:p>
          <a:p>
            <a:r>
              <a:rPr lang="en-US" altLang="zh-CN"/>
              <a:t>Speech recognition, DBN, significantly better</a:t>
            </a:r>
            <a:endParaRPr lang="zh-CN" altLang="en-US" dirty="0"/>
          </a:p>
        </p:txBody>
      </p:sp>
      <p:pic>
        <p:nvPicPr>
          <p:cNvPr id="5122" name="Picture 2" descr="Image result for Abdel-rahman Mohamed, George Dah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0629" y="3868356"/>
            <a:ext cx="1256987" cy="125698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Abdel-rahman Mohamed, George Dah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87861" y="3868356"/>
            <a:ext cx="1256986" cy="125263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GPU"/>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69269" y="3864006"/>
            <a:ext cx="2217325" cy="12569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hint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59565" y="3864006"/>
            <a:ext cx="1108435" cy="12569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Image result for goog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99681" y="4443811"/>
            <a:ext cx="2057959" cy="115726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Image result for Microsof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8121" y="4125974"/>
            <a:ext cx="2689411" cy="1792941"/>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1035050" y="0"/>
            <a:ext cx="10121900" cy="1325880"/>
          </a:xfrm>
        </p:spPr>
        <p:txBody>
          <a:bodyPr/>
          <a:lstStyle/>
          <a:p>
            <a:r>
              <a:rPr lang="en-US" altLang="zh-CN" dirty="0">
                <a:solidFill>
                  <a:schemeClr val="bg1"/>
                </a:solidFill>
              </a:rPr>
              <a:t>Importance of Brute Force: GPU</a:t>
            </a:r>
            <a:endParaRPr lang="zh-CN" altLang="en-US" dirty="0">
              <a:solidFill>
                <a:schemeClr val="bg1"/>
              </a:solidFill>
            </a:endParaRPr>
          </a:p>
        </p:txBody>
      </p:sp>
      <p:sp>
        <p:nvSpPr>
          <p:cNvPr id="3" name="内容占位符 2"/>
          <p:cNvSpPr>
            <a:spLocks noGrp="1"/>
          </p:cNvSpPr>
          <p:nvPr>
            <p:ph idx="1"/>
          </p:nvPr>
        </p:nvSpPr>
        <p:spPr>
          <a:xfrm>
            <a:off x="2152650" y="987425"/>
            <a:ext cx="7886700" cy="4351338"/>
          </a:xfrm>
        </p:spPr>
        <p:txBody>
          <a:bodyPr>
            <a:normAutofit/>
          </a:bodyPr>
          <a:lstStyle/>
          <a:p>
            <a:r>
              <a:rPr lang="en-US" altLang="zh-CN" dirty="0"/>
              <a:t>Dahl and Mohamed’s use of a GPU </a:t>
            </a:r>
          </a:p>
          <a:p>
            <a:pPr lvl="1"/>
            <a:r>
              <a:rPr lang="en-US" altLang="zh-CN" sz="1900" dirty="0"/>
              <a:t>Intern at </a:t>
            </a:r>
            <a:r>
              <a:rPr lang="en-US" altLang="zh-CN" sz="1900" b="1" dirty="0"/>
              <a:t>Microsoft Research</a:t>
            </a:r>
          </a:p>
          <a:p>
            <a:pPr lvl="1"/>
            <a:r>
              <a:rPr lang="en-US" altLang="zh-CN" sz="1900" dirty="0"/>
              <a:t>Three-month internship, and Microsoft Research has been at the forefront of deep learning speech recognition ever since.</a:t>
            </a:r>
          </a:p>
          <a:p>
            <a:r>
              <a:rPr lang="en-US" altLang="zh-CN" dirty="0"/>
              <a:t> Navdeep </a:t>
            </a:r>
            <a:r>
              <a:rPr lang="en-US" altLang="zh-CN" dirty="0" err="1"/>
              <a:t>Jaitly</a:t>
            </a:r>
            <a:r>
              <a:rPr lang="en-US" altLang="zh-CN" dirty="0"/>
              <a:t>, another student of Hinton’s</a:t>
            </a:r>
          </a:p>
          <a:p>
            <a:pPr lvl="1"/>
            <a:r>
              <a:rPr lang="en-US" altLang="zh-CN" sz="1900" dirty="0"/>
              <a:t>A summer internship at </a:t>
            </a:r>
            <a:r>
              <a:rPr lang="en-US" altLang="zh-CN" sz="1900" b="1" dirty="0"/>
              <a:t>Google</a:t>
            </a:r>
            <a:r>
              <a:rPr lang="en-US" altLang="zh-CN" sz="1900" dirty="0"/>
              <a:t> in 2011. </a:t>
            </a:r>
          </a:p>
          <a:p>
            <a:pPr lvl="1"/>
            <a:r>
              <a:rPr lang="en-US" altLang="zh-CN" sz="1900" dirty="0"/>
              <a:t>The revised approach soon powered Android’s speech recognition, replacing much of Google’s carefully crafted prior solution</a:t>
            </a:r>
            <a:endParaRPr lang="zh-CN" altLang="en-US" sz="1900"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Microsoft"/>
          <p:cNvPicPr>
            <a:picLocks noChangeAspect="1" noChangeArrowheads="1"/>
          </p:cNvPicPr>
          <p:nvPr/>
        </p:nvPicPr>
        <p:blipFill>
          <a:blip r:embed="rId2" cstate="print">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rcRect/>
          <a:stretch>
            <a:fillRect/>
          </a:stretch>
        </p:blipFill>
        <p:spPr bwMode="auto">
          <a:xfrm>
            <a:off x="1646145" y="4649768"/>
            <a:ext cx="2689411" cy="1792941"/>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1026795" y="0"/>
            <a:ext cx="11856720" cy="1325880"/>
          </a:xfrm>
        </p:spPr>
        <p:txBody>
          <a:bodyPr/>
          <a:lstStyle/>
          <a:p>
            <a:r>
              <a:rPr lang="en-US" altLang="zh-CN" dirty="0">
                <a:solidFill>
                  <a:schemeClr val="bg1"/>
                </a:solidFill>
              </a:rPr>
              <a:t>Importance of Brute Force: GPU</a:t>
            </a:r>
            <a:endParaRPr lang="zh-CN" altLang="en-US" dirty="0">
              <a:solidFill>
                <a:schemeClr val="bg1"/>
              </a:solidFill>
            </a:endParaRPr>
          </a:p>
        </p:txBody>
      </p:sp>
      <p:sp>
        <p:nvSpPr>
          <p:cNvPr id="3" name="内容占位符 2"/>
          <p:cNvSpPr>
            <a:spLocks noGrp="1"/>
          </p:cNvSpPr>
          <p:nvPr>
            <p:ph idx="1"/>
          </p:nvPr>
        </p:nvSpPr>
        <p:spPr>
          <a:xfrm>
            <a:off x="2152650" y="1080770"/>
            <a:ext cx="7886700" cy="4351338"/>
          </a:xfrm>
        </p:spPr>
        <p:txBody>
          <a:bodyPr/>
          <a:lstStyle/>
          <a:p>
            <a:r>
              <a:rPr lang="en-US" altLang="zh-CN" dirty="0"/>
              <a:t>the work by Microsoft and Google, as well as IBM and Hinton’s lab, resulted in the impressively titled “Deep Neural Networks for Acoustic Modeling in Speech Recognition: The Shared Views of Four Research Groups” in 2012. </a:t>
            </a:r>
          </a:p>
          <a:p>
            <a:r>
              <a:rPr lang="en-US" altLang="zh-CN" dirty="0"/>
              <a:t> If there was ever an ideal scenario for industry adopting an idea from research, this seems like it.</a:t>
            </a:r>
            <a:endParaRPr lang="zh-CN" altLang="en-US" dirty="0"/>
          </a:p>
        </p:txBody>
      </p:sp>
      <p:pic>
        <p:nvPicPr>
          <p:cNvPr id="4" name="Picture 4" descr="Image result for google"/>
          <p:cNvPicPr>
            <a:picLocks noChangeAspect="1" noChangeArrowheads="1"/>
          </p:cNvPicPr>
          <p:nvPr/>
        </p:nvPicPr>
        <p:blipFill>
          <a:blip r:embed="rId3" cstate="print">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rcRect/>
          <a:stretch>
            <a:fillRect/>
          </a:stretch>
        </p:blipFill>
        <p:spPr bwMode="auto">
          <a:xfrm>
            <a:off x="4207811" y="4967604"/>
            <a:ext cx="2057959" cy="1157268"/>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Image result for IB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90447" y="5180740"/>
            <a:ext cx="1675743" cy="6702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hint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36165" y="4783523"/>
            <a:ext cx="1108435" cy="12569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Google Brain"/>
          <p:cNvPicPr>
            <a:picLocks noChangeAspect="1" noChangeArrowheads="1"/>
          </p:cNvPicPr>
          <p:nvPr/>
        </p:nvPicPr>
        <p:blipFill>
          <a:blip r:embed="rId2">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rcRect/>
          <a:stretch>
            <a:fillRect/>
          </a:stretch>
        </p:blipFill>
        <p:spPr bwMode="auto">
          <a:xfrm>
            <a:off x="1004197" y="-870360"/>
            <a:ext cx="3319929" cy="2489947"/>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p:cNvSpPr>
            <a:spLocks noGrp="1"/>
          </p:cNvSpPr>
          <p:nvPr>
            <p:ph idx="1"/>
          </p:nvPr>
        </p:nvSpPr>
        <p:spPr>
          <a:xfrm>
            <a:off x="2152650" y="804433"/>
            <a:ext cx="7886700" cy="4351338"/>
          </a:xfrm>
        </p:spPr>
        <p:txBody>
          <a:bodyPr>
            <a:normAutofit/>
          </a:bodyPr>
          <a:lstStyle/>
          <a:p>
            <a:r>
              <a:rPr lang="en-US" altLang="zh-CN" sz="2000" dirty="0"/>
              <a:t>But it was perhaps not Hinton, but </a:t>
            </a:r>
            <a:r>
              <a:rPr lang="en-US" altLang="zh-CN" sz="2000" b="1" dirty="0"/>
              <a:t>Andrew Ng </a:t>
            </a:r>
            <a:r>
              <a:rPr lang="en-US" altLang="zh-CN" sz="2000" dirty="0"/>
              <a:t>who incited the company to become likely the world’s biggest commercial adopter and proponent of the technology. In 2011, Andrew Ng incidentally met with the legendary Googler </a:t>
            </a:r>
            <a:r>
              <a:rPr lang="en-US" altLang="zh-CN" sz="2000" b="1" dirty="0"/>
              <a:t>Jeff Dean </a:t>
            </a:r>
            <a:r>
              <a:rPr lang="en-US" altLang="zh-CN" sz="2000" dirty="0"/>
              <a:t>while visiting the company and chatted about his efforts to train neural nets with Google’s fantastic computational resources. This intrigued Dean, and together with Ng they formed Google Brain </a:t>
            </a:r>
          </a:p>
          <a:p>
            <a:r>
              <a:rPr lang="en-US" altLang="zh-CN" sz="2000" dirty="0"/>
              <a:t>Learned to recognize the most common objects</a:t>
            </a:r>
          </a:p>
        </p:txBody>
      </p:sp>
      <p:pic>
        <p:nvPicPr>
          <p:cNvPr id="9" name="Picture 2" descr="ca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22409" y="3490544"/>
            <a:ext cx="1914899" cy="1664794"/>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2559424" y="5452477"/>
            <a:ext cx="7372912" cy="521970"/>
          </a:xfrm>
          <a:prstGeom prst="rect">
            <a:avLst/>
          </a:prstGeom>
        </p:spPr>
        <p:txBody>
          <a:bodyPr wrap="square">
            <a:spAutoFit/>
          </a:bodyPr>
          <a:lstStyle/>
          <a:p>
            <a:r>
              <a:rPr lang="en-US" altLang="zh-CN" sz="1400" dirty="0">
                <a:solidFill>
                  <a:srgbClr val="4D4D4B"/>
                </a:solidFill>
                <a:latin typeface="PT Serif"/>
              </a:rPr>
              <a:t>Google's famous neural-net learned cat. This is the optimal input to one of the neurons. </a:t>
            </a:r>
            <a:endParaRPr lang="zh-CN" altLang="en-US" sz="1400" dirty="0"/>
          </a:p>
        </p:txBody>
      </p:sp>
      <p:pic>
        <p:nvPicPr>
          <p:cNvPr id="8196" name="Picture 4" descr="Image result for Andrew 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64327" y="3490544"/>
            <a:ext cx="1664794" cy="166479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mage result for Jeff dea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1127" y="3490544"/>
            <a:ext cx="1669276" cy="1669276"/>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2559424" y="5974884"/>
            <a:ext cx="1859280" cy="368300"/>
          </a:xfrm>
          <a:prstGeom prst="rect">
            <a:avLst/>
          </a:prstGeom>
        </p:spPr>
        <p:txBody>
          <a:bodyPr wrap="none">
            <a:spAutoFit/>
          </a:bodyPr>
          <a:lstStyle/>
          <a:p>
            <a:r>
              <a:rPr lang="en-US" altLang="zh-CN" dirty="0"/>
              <a:t>1 billion weights </a:t>
            </a:r>
            <a:endParaRPr lang="en-US" dirty="0"/>
          </a:p>
        </p:txBody>
      </p:sp>
      <p:sp>
        <p:nvSpPr>
          <p:cNvPr id="11" name="矩形 10"/>
          <p:cNvSpPr/>
          <p:nvPr/>
        </p:nvSpPr>
        <p:spPr>
          <a:xfrm>
            <a:off x="4323690" y="5974884"/>
            <a:ext cx="1541780" cy="368300"/>
          </a:xfrm>
          <a:prstGeom prst="rect">
            <a:avLst/>
          </a:prstGeom>
        </p:spPr>
        <p:txBody>
          <a:bodyPr wrap="none">
            <a:spAutoFit/>
          </a:bodyPr>
          <a:lstStyle/>
          <a:p>
            <a:r>
              <a:rPr lang="en-US" altLang="zh-CN" dirty="0"/>
              <a:t>unsupervised</a:t>
            </a:r>
            <a:endParaRPr lang="en-US" dirty="0"/>
          </a:p>
        </p:txBody>
      </p:sp>
      <p:sp>
        <p:nvSpPr>
          <p:cNvPr id="12" name="矩形 11"/>
          <p:cNvSpPr/>
          <p:nvPr/>
        </p:nvSpPr>
        <p:spPr>
          <a:xfrm>
            <a:off x="5973962" y="5974910"/>
            <a:ext cx="4047490" cy="368300"/>
          </a:xfrm>
          <a:prstGeom prst="rect">
            <a:avLst/>
          </a:prstGeom>
        </p:spPr>
        <p:txBody>
          <a:bodyPr wrap="none">
            <a:spAutoFit/>
          </a:bodyPr>
          <a:lstStyle/>
          <a:p>
            <a:r>
              <a:rPr lang="en-US" altLang="zh-CN" dirty="0" err="1"/>
              <a:t>Youtube</a:t>
            </a:r>
            <a:r>
              <a:rPr lang="en-US" altLang="zh-CN" dirty="0"/>
              <a:t> videos, entirely without labels</a:t>
            </a:r>
            <a:endParaRPr 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039" y="1469950"/>
            <a:ext cx="6483780" cy="4351337"/>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986155" y="1"/>
            <a:ext cx="7886700" cy="1325563"/>
          </a:xfrm>
        </p:spPr>
        <p:txBody>
          <a:bodyPr/>
          <a:lstStyle/>
          <a:p>
            <a:r>
              <a:rPr lang="en-US" dirty="0" err="1">
                <a:solidFill>
                  <a:schemeClr val="bg1"/>
                </a:solidFill>
              </a:rPr>
              <a:t>Imagenet</a:t>
            </a:r>
            <a:endParaRPr lang="en-US" dirty="0">
              <a:solidFill>
                <a:schemeClr val="bg1"/>
              </a:solidFill>
            </a:endParaRPr>
          </a:p>
        </p:txBody>
      </p:sp>
      <p:sp>
        <p:nvSpPr>
          <p:cNvPr id="3" name="内容占位符 2"/>
          <p:cNvSpPr>
            <a:spLocks noGrp="1"/>
          </p:cNvSpPr>
          <p:nvPr>
            <p:ph idx="1"/>
          </p:nvPr>
        </p:nvSpPr>
        <p:spPr>
          <a:xfrm>
            <a:off x="986155" y="827405"/>
            <a:ext cx="7886700" cy="4351338"/>
          </a:xfrm>
        </p:spPr>
        <p:txBody>
          <a:bodyPr/>
          <a:lstStyle/>
          <a:p>
            <a:r>
              <a:rPr lang="en-US" dirty="0"/>
              <a:t>14 million images, 20,000 categories</a:t>
            </a:r>
          </a:p>
        </p:txBody>
      </p:sp>
      <p:pic>
        <p:nvPicPr>
          <p:cNvPr id="92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1817" y="777447"/>
            <a:ext cx="2724709" cy="1089884"/>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FeiFei L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71309" y="2088963"/>
            <a:ext cx="2206772" cy="331245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8738235" y="5520690"/>
            <a:ext cx="1639570" cy="368300"/>
          </a:xfrm>
          <a:prstGeom prst="rect">
            <a:avLst/>
          </a:prstGeom>
          <a:noFill/>
        </p:spPr>
        <p:txBody>
          <a:bodyPr wrap="square" rtlCol="0">
            <a:spAutoFit/>
          </a:bodyPr>
          <a:lstStyle/>
          <a:p>
            <a:r>
              <a:rPr lang="en-US" dirty="0"/>
              <a:t>Fei-Fei Li</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21105" y="1"/>
            <a:ext cx="7886700" cy="1325563"/>
          </a:xfrm>
        </p:spPr>
        <p:txBody>
          <a:bodyPr/>
          <a:lstStyle/>
          <a:p>
            <a:r>
              <a:rPr lang="en-US" dirty="0" err="1">
                <a:solidFill>
                  <a:schemeClr val="bg1"/>
                </a:solidFill>
              </a:rPr>
              <a:t>Imagenet</a:t>
            </a:r>
            <a:endParaRPr lang="en-US" dirty="0">
              <a:solidFill>
                <a:schemeClr val="bg1"/>
              </a:solidFill>
            </a:endParaRPr>
          </a:p>
        </p:txBody>
      </p:sp>
      <p:sp>
        <p:nvSpPr>
          <p:cNvPr id="3" name="内容占位符 2"/>
          <p:cNvSpPr>
            <a:spLocks noGrp="1"/>
          </p:cNvSpPr>
          <p:nvPr>
            <p:ph idx="1"/>
          </p:nvPr>
        </p:nvSpPr>
        <p:spPr>
          <a:xfrm>
            <a:off x="1289050" y="978535"/>
            <a:ext cx="7886700" cy="4351338"/>
          </a:xfrm>
        </p:spPr>
        <p:txBody>
          <a:bodyPr/>
          <a:lstStyle/>
          <a:p>
            <a:r>
              <a:rPr lang="en-US" sz="2000" dirty="0"/>
              <a:t>2006, Fei-Fei Li started ruminating on an idea.</a:t>
            </a:r>
          </a:p>
          <a:p>
            <a:r>
              <a:rPr lang="en-US" sz="2000" dirty="0"/>
              <a:t>Late 1980s, Princeton George Miller, WordNet</a:t>
            </a:r>
          </a:p>
          <a:p>
            <a:pPr lvl="1"/>
            <a:r>
              <a:rPr lang="en-US" sz="1600" dirty="0"/>
              <a:t>words shown in relation, e.g., </a:t>
            </a:r>
            <a:r>
              <a:rPr lang="zh-CN" altLang="en-US" sz="1600" dirty="0"/>
              <a:t>狗</a:t>
            </a:r>
            <a:r>
              <a:rPr lang="en-US" altLang="zh-CN" sz="1600" dirty="0"/>
              <a:t>—</a:t>
            </a:r>
            <a:r>
              <a:rPr lang="zh-CN" altLang="en-US" sz="1600" dirty="0"/>
              <a:t>犬类</a:t>
            </a:r>
            <a:r>
              <a:rPr lang="en-US" altLang="zh-CN" sz="1600" dirty="0"/>
              <a:t>—</a:t>
            </a:r>
            <a:r>
              <a:rPr lang="zh-CN" altLang="en-US" sz="1600" dirty="0"/>
              <a:t>哺乳动物</a:t>
            </a:r>
            <a:endParaRPr lang="en-US" altLang="zh-CN" sz="1600" dirty="0"/>
          </a:p>
          <a:p>
            <a:r>
              <a:rPr lang="en-US" altLang="zh-CN" sz="2000" dirty="0"/>
              <a:t>A</a:t>
            </a:r>
            <a:r>
              <a:rPr lang="en-US" sz="2000" dirty="0"/>
              <a:t> large-scale dataset with many images of each word</a:t>
            </a:r>
          </a:p>
          <a:p>
            <a:r>
              <a:rPr lang="en-US" sz="2000" dirty="0" err="1"/>
              <a:t>Ph.D</a:t>
            </a:r>
            <a:r>
              <a:rPr lang="en-US" sz="2000" dirty="0"/>
              <a:t> student Jia Deng, early 2007</a:t>
            </a:r>
          </a:p>
          <a:p>
            <a:r>
              <a:rPr lang="en-US" sz="2000" dirty="0"/>
              <a:t>Difficulties:</a:t>
            </a:r>
          </a:p>
          <a:p>
            <a:pPr lvl="1"/>
            <a:r>
              <a:rPr lang="en-US" sz="1600" dirty="0"/>
              <a:t>hire undergraduate, expensive</a:t>
            </a:r>
          </a:p>
          <a:p>
            <a:pPr lvl="1"/>
            <a:r>
              <a:rPr lang="en-US" sz="1600" dirty="0"/>
              <a:t>computer-vision algorithms unstable</a:t>
            </a:r>
          </a:p>
          <a:p>
            <a:pPr lvl="1"/>
            <a:r>
              <a:rPr lang="en-US" sz="1600" dirty="0"/>
              <a:t>only strength of proposal was that Li was a woman</a:t>
            </a:r>
          </a:p>
          <a:p>
            <a:r>
              <a:rPr lang="en-US" sz="2000" dirty="0"/>
              <a:t>Amazon Mechanical Turk</a:t>
            </a:r>
          </a:p>
          <a:p>
            <a:r>
              <a:rPr lang="en-US" sz="2000" dirty="0"/>
              <a:t>3.2 million labelled images, separated into 5,247 categories, sorted into 12 subtrees, 2009</a:t>
            </a:r>
          </a:p>
          <a:p>
            <a:r>
              <a:rPr lang="en-US" sz="2000" dirty="0"/>
              <a:t>“There were comments like ‘If you can’t even do one object well, why would you do thousands, or tens of thousands of objects?” Deng said.</a:t>
            </a:r>
          </a:p>
          <a:p>
            <a:r>
              <a:rPr lang="en-US" sz="2000" dirty="0"/>
              <a:t>ImageNet Large Scale Visual Recognition Competition, </a:t>
            </a:r>
            <a:r>
              <a:rPr lang="en-US" altLang="zh-CN" sz="2000" dirty="0"/>
              <a:t>ILSVRC, 2010</a:t>
            </a:r>
            <a:endParaRPr lang="en-US" sz="2000" dirty="0"/>
          </a:p>
          <a:p>
            <a:endParaRPr lang="en-US" sz="2000"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97262" y="978742"/>
            <a:ext cx="2724709" cy="1089884"/>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555376" y="6492874"/>
            <a:ext cx="8937812" cy="275590"/>
          </a:xfrm>
          <a:prstGeom prst="rect">
            <a:avLst/>
          </a:prstGeom>
        </p:spPr>
        <p:txBody>
          <a:bodyPr wrap="square">
            <a:spAutoFit/>
          </a:bodyPr>
          <a:lstStyle/>
          <a:p>
            <a:r>
              <a:rPr lang="en-US" sz="1200" dirty="0">
                <a:hlinkClick r:id="rId3"/>
              </a:rPr>
              <a:t>https://qz.com/1034972/the-data-that-changed-the-direction-of-ai-research-and-possibly-the-world/</a:t>
            </a:r>
            <a:endParaRPr lang="en-US" sz="1200"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2505" y="60326"/>
            <a:ext cx="7886700" cy="1325563"/>
          </a:xfrm>
        </p:spPr>
        <p:txBody>
          <a:bodyPr>
            <a:normAutofit/>
          </a:bodyPr>
          <a:lstStyle/>
          <a:p>
            <a:r>
              <a:rPr lang="en-US" altLang="zh-CN" sz="3600" dirty="0">
                <a:solidFill>
                  <a:schemeClr val="bg1"/>
                </a:solidFill>
              </a:rPr>
              <a:t>Why BP not work well in the past</a:t>
            </a:r>
            <a:endParaRPr lang="zh-CN" altLang="en-US" sz="3600" dirty="0">
              <a:solidFill>
                <a:schemeClr val="bg1"/>
              </a:solidFill>
            </a:endParaRPr>
          </a:p>
        </p:txBody>
      </p:sp>
      <p:sp>
        <p:nvSpPr>
          <p:cNvPr id="3" name="内容占位符 2"/>
          <p:cNvSpPr>
            <a:spLocks noGrp="1"/>
          </p:cNvSpPr>
          <p:nvPr>
            <p:ph idx="1"/>
          </p:nvPr>
        </p:nvSpPr>
        <p:spPr>
          <a:xfrm>
            <a:off x="2188509" y="843280"/>
            <a:ext cx="7886700" cy="4351338"/>
          </a:xfrm>
        </p:spPr>
        <p:txBody>
          <a:bodyPr/>
          <a:lstStyle/>
          <a:p>
            <a:r>
              <a:rPr lang="en-US" altLang="zh-CN" dirty="0"/>
              <a:t>Geoffrey Hinton summarized the findings up to today in these four points:</a:t>
            </a:r>
          </a:p>
          <a:p>
            <a:pPr lvl="1"/>
            <a:r>
              <a:rPr lang="en-US" altLang="zh-CN" dirty="0"/>
              <a:t>Our labeled datasets were thousands of times too small.</a:t>
            </a:r>
          </a:p>
          <a:p>
            <a:pPr lvl="1"/>
            <a:r>
              <a:rPr lang="en-US" altLang="zh-CN" dirty="0"/>
              <a:t>Our computers were millions of times too slow.</a:t>
            </a:r>
          </a:p>
          <a:p>
            <a:pPr lvl="1"/>
            <a:r>
              <a:rPr lang="en-US" altLang="zh-CN" dirty="0"/>
              <a:t>We initialized the weights in a stupid way.</a:t>
            </a:r>
          </a:p>
          <a:p>
            <a:pPr lvl="1"/>
            <a:r>
              <a:rPr lang="en-US" altLang="zh-CN" dirty="0"/>
              <a:t>We used the wrong type of non-linearity.</a:t>
            </a:r>
          </a:p>
          <a:p>
            <a:r>
              <a:rPr lang="en-US" altLang="zh-CN" dirty="0"/>
              <a:t>Deep Learning =Lots of training data + Parallel Computation + Scalable, smart algorithms</a:t>
            </a:r>
          </a:p>
          <a:p>
            <a:endParaRPr lang="en-US" altLang="zh-CN" dirty="0"/>
          </a:p>
        </p:txBody>
      </p:sp>
      <p:pic>
        <p:nvPicPr>
          <p:cNvPr id="4" name="图片 3"/>
          <p:cNvPicPr>
            <a:picLocks noChangeAspect="1"/>
          </p:cNvPicPr>
          <p:nvPr/>
        </p:nvPicPr>
        <p:blipFill>
          <a:blip r:embed="rId2"/>
          <a:stretch>
            <a:fillRect/>
          </a:stretch>
        </p:blipFill>
        <p:spPr>
          <a:xfrm>
            <a:off x="2083173" y="4597749"/>
            <a:ext cx="7992036" cy="1933557"/>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17905" y="1"/>
            <a:ext cx="7886700" cy="1325563"/>
          </a:xfrm>
        </p:spPr>
        <p:txBody>
          <a:bodyPr/>
          <a:lstStyle/>
          <a:p>
            <a:r>
              <a:rPr lang="en-US" altLang="zh-CN" dirty="0">
                <a:solidFill>
                  <a:schemeClr val="bg1"/>
                </a:solidFill>
              </a:rPr>
              <a:t>History changed</a:t>
            </a:r>
            <a:endParaRPr lang="zh-CN" altLang="en-US" dirty="0">
              <a:solidFill>
                <a:schemeClr val="bg1"/>
              </a:solidFill>
            </a:endParaRPr>
          </a:p>
        </p:txBody>
      </p:sp>
      <p:sp>
        <p:nvSpPr>
          <p:cNvPr id="5" name="内容占位符 4"/>
          <p:cNvSpPr>
            <a:spLocks noGrp="1"/>
          </p:cNvSpPr>
          <p:nvPr>
            <p:ph idx="1"/>
          </p:nvPr>
        </p:nvSpPr>
        <p:spPr>
          <a:xfrm>
            <a:off x="1890395" y="1252855"/>
            <a:ext cx="4104715" cy="4351338"/>
          </a:xfrm>
        </p:spPr>
        <p:txBody>
          <a:bodyPr>
            <a:normAutofit/>
          </a:bodyPr>
          <a:lstStyle/>
          <a:p>
            <a:r>
              <a:rPr lang="en-US" altLang="zh-CN" sz="2400" dirty="0"/>
              <a:t>Geoffrey Hinton, Alex </a:t>
            </a:r>
            <a:r>
              <a:rPr lang="en-US" altLang="zh-CN" sz="2400" dirty="0" err="1"/>
              <a:t>Krizhevsky</a:t>
            </a:r>
            <a:r>
              <a:rPr lang="en-US" altLang="zh-CN" sz="2400" dirty="0"/>
              <a:t> and Ilya </a:t>
            </a:r>
            <a:r>
              <a:rPr lang="en-US" altLang="zh-CN" sz="2400" dirty="0" err="1"/>
              <a:t>Sutskever</a:t>
            </a:r>
            <a:r>
              <a:rPr lang="en-US" altLang="zh-CN" sz="2400" dirty="0"/>
              <a:t>, ILSVRC-2012, </a:t>
            </a:r>
          </a:p>
          <a:p>
            <a:r>
              <a:rPr lang="en-US" altLang="zh-CN" sz="2400" dirty="0"/>
              <a:t>combination of very old concepts </a:t>
            </a:r>
          </a:p>
          <a:p>
            <a:pPr lvl="1"/>
            <a:r>
              <a:rPr lang="en-US" altLang="zh-CN" sz="1900" dirty="0" err="1"/>
              <a:t>CNN+GPU+ReLU+Dropout+SGD</a:t>
            </a:r>
            <a:endParaRPr lang="en-US" altLang="zh-CN" sz="1900" dirty="0"/>
          </a:p>
          <a:p>
            <a:pPr lvl="1"/>
            <a:r>
              <a:rPr lang="en-US" altLang="zh-CN" sz="1900" dirty="0"/>
              <a:t>their error rate was %15.3, the second was %26.2. </a:t>
            </a:r>
            <a:endParaRPr lang="zh-CN" altLang="en-US" sz="1900" dirty="0"/>
          </a:p>
        </p:txBody>
      </p:sp>
      <p:sp>
        <p:nvSpPr>
          <p:cNvPr id="3" name="矩形 2"/>
          <p:cNvSpPr/>
          <p:nvPr/>
        </p:nvSpPr>
        <p:spPr>
          <a:xfrm>
            <a:off x="793376" y="5829366"/>
            <a:ext cx="8754037" cy="491490"/>
          </a:xfrm>
          <a:prstGeom prst="rect">
            <a:avLst/>
          </a:prstGeom>
        </p:spPr>
        <p:txBody>
          <a:bodyPr wrap="square">
            <a:spAutoFit/>
          </a:bodyPr>
          <a:lstStyle/>
          <a:p>
            <a:r>
              <a:rPr lang="en-US" altLang="zh-CN" sz="1300" dirty="0"/>
              <a:t>“ImageNet Classification with deep convolutional neural networks” Geoffrey Hinton, Alex </a:t>
            </a:r>
            <a:r>
              <a:rPr lang="en-US" altLang="zh-CN" sz="1300" dirty="0" err="1"/>
              <a:t>Krizhevsky</a:t>
            </a:r>
            <a:r>
              <a:rPr lang="en-US" altLang="zh-CN" sz="1300" dirty="0"/>
              <a:t> and Ilya </a:t>
            </a:r>
            <a:r>
              <a:rPr lang="en-US" altLang="zh-CN" sz="1300" dirty="0" err="1"/>
              <a:t>Sutskever</a:t>
            </a:r>
            <a:r>
              <a:rPr lang="en-US" altLang="zh-CN" sz="1300" dirty="0"/>
              <a:t>, 2012 </a:t>
            </a:r>
            <a:endParaRPr lang="en-US" sz="1300" dirty="0"/>
          </a:p>
        </p:txBody>
      </p:sp>
      <p:sp>
        <p:nvSpPr>
          <p:cNvPr id="6" name="矩形 5"/>
          <p:cNvSpPr/>
          <p:nvPr/>
        </p:nvSpPr>
        <p:spPr>
          <a:xfrm>
            <a:off x="793376" y="6492874"/>
            <a:ext cx="8937812" cy="275590"/>
          </a:xfrm>
          <a:prstGeom prst="rect">
            <a:avLst/>
          </a:prstGeom>
        </p:spPr>
        <p:txBody>
          <a:bodyPr wrap="square">
            <a:spAutoFit/>
          </a:bodyPr>
          <a:lstStyle/>
          <a:p>
            <a:r>
              <a:rPr lang="en-US" sz="1200" dirty="0">
                <a:hlinkClick r:id="rId2"/>
              </a:rPr>
              <a:t>https://qz.com/1034972/the-data-that-changed-the-direction-of-ai-research-and-possibly-the-world/</a:t>
            </a:r>
            <a:endParaRPr lang="en-US" sz="1200"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535" y="786765"/>
            <a:ext cx="3838575" cy="49561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65162" y="61534"/>
            <a:ext cx="10972876" cy="614044"/>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spc="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rPr>
              <a:t>单层神经网络：设计功能</a:t>
            </a:r>
          </a:p>
        </p:txBody>
      </p:sp>
      <mc:AlternateContent xmlns:mc="http://schemas.openxmlformats.org/markup-compatibility/2006" xmlns:a14="http://schemas.microsoft.com/office/drawing/2010/main">
        <mc:Choice Requires="a14">
          <p:sp>
            <p:nvSpPr>
              <p:cNvPr id="4" name="文本框 3"/>
              <p:cNvSpPr txBox="1"/>
              <p:nvPr>
                <p:custDataLst>
                  <p:tags r:id="rId2"/>
                </p:custDataLst>
              </p:nvPr>
            </p:nvSpPr>
            <p:spPr>
              <a:xfrm>
                <a:off x="6960850" y="3098290"/>
                <a:ext cx="1588958" cy="400110"/>
              </a:xfrm>
              <a:prstGeom prst="rect">
                <a:avLst/>
              </a:prstGeom>
              <a:noFill/>
            </p:spPr>
            <p:txBody>
              <a:bodyPr wrap="square" rtlCol="0">
                <a:spAutoFit/>
              </a:bodyPr>
              <a:lstStyle/>
              <a:p>
                <a:pPr algn="l"/>
                <a:r>
                  <a:rPr lang="en-US" altLang="zh-CN" sz="2000" dirty="0"/>
                  <a:t>Not: </a:t>
                </a:r>
                <a14:m>
                  <m:oMath xmlns:m="http://schemas.openxmlformats.org/officeDocument/2006/math">
                    <m:r>
                      <a:rPr lang="en-US" altLang="zh-CN" sz="2000" b="0" i="1" smtClean="0">
                        <a:latin typeface="Cambria Math" panose="02040503050406030204" charset="0"/>
                      </a:rPr>
                      <m:t>𝑇</m:t>
                    </m:r>
                    <m:r>
                      <a:rPr lang="en-US" altLang="zh-CN" sz="2000" b="0" i="1" smtClean="0">
                        <a:latin typeface="Cambria Math" panose="02040503050406030204" charset="0"/>
                      </a:rPr>
                      <m:t>=</m:t>
                    </m:r>
                  </m:oMath>
                </a14:m>
                <a:r>
                  <a:rPr lang="en-US" altLang="zh-CN" sz="2000" dirty="0"/>
                  <a:t>0</a:t>
                </a:r>
                <a:endParaRPr lang="zh-CN" altLang="en-US" sz="2000" dirty="0"/>
              </a:p>
            </p:txBody>
          </p:sp>
        </mc:Choice>
        <mc:Fallback xmlns="">
          <p:sp>
            <p:nvSpPr>
              <p:cNvPr id="4" name="文本框 3"/>
              <p:cNvSpPr txBox="1">
                <a:spLocks noRot="1" noChangeAspect="1" noMove="1" noResize="1" noEditPoints="1" noAdjustHandles="1" noChangeArrowheads="1" noChangeShapeType="1" noTextEdit="1"/>
              </p:cNvSpPr>
              <p:nvPr>
                <p:custDataLst>
                  <p:tags r:id="rId9"/>
                </p:custDataLst>
              </p:nvPr>
            </p:nvSpPr>
            <p:spPr>
              <a:xfrm>
                <a:off x="6960850" y="3098290"/>
                <a:ext cx="1588958" cy="400110"/>
              </a:xfrm>
              <a:prstGeom prst="rect">
                <a:avLst/>
              </a:prstGeom>
              <a:blipFill rotWithShape="1">
                <a:blip r:embed="rId10"/>
                <a:stretch>
                  <a:fillRect l="-39" t="-31" r="11" b="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custDataLst>
                  <p:tags r:id="rId3"/>
                </p:custDataLst>
              </p:nvPr>
            </p:nvSpPr>
            <p:spPr>
              <a:xfrm>
                <a:off x="4172169" y="3700270"/>
                <a:ext cx="2870615" cy="52322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lang="en-US" altLang="zh-CN" sz="2800" b="0" i="1" smtClean="0">
                          <a:solidFill>
                            <a:schemeClr val="tx2"/>
                          </a:solidFill>
                          <a:latin typeface="Cambria Math" panose="02040503050406030204" charset="0"/>
                        </a:rPr>
                        <m:t>𝜎</m:t>
                      </m:r>
                      <m:d>
                        <m:dPr>
                          <m:ctrlPr>
                            <a:rPr lang="en-US" altLang="zh-CN" sz="2800" b="0" i="1" smtClean="0">
                              <a:solidFill>
                                <a:schemeClr val="tx2"/>
                              </a:solidFill>
                              <a:latin typeface="Cambria Math" panose="02040503050406030204" pitchFamily="18" charset="0"/>
                            </a:rPr>
                          </m:ctrlPr>
                        </m:dPr>
                        <m:e>
                          <m:r>
                            <a:rPr lang="en-US" altLang="zh-CN" sz="2800" b="0" i="1" smtClean="0">
                              <a:solidFill>
                                <a:schemeClr val="tx2"/>
                              </a:solidFill>
                              <a:latin typeface="Cambria Math" panose="02040503050406030204" charset="0"/>
                            </a:rPr>
                            <m:t>𝑥</m:t>
                          </m:r>
                        </m:e>
                      </m:d>
                      <m:r>
                        <a:rPr lang="en-US" altLang="zh-CN" sz="2800" b="0" i="1" smtClean="0">
                          <a:solidFill>
                            <a:schemeClr val="tx2"/>
                          </a:solidFill>
                          <a:latin typeface="Cambria Math" panose="02040503050406030204" charset="0"/>
                        </a:rPr>
                        <m:t>=−</m:t>
                      </m:r>
                      <m:r>
                        <a:rPr lang="en-US" altLang="zh-CN" sz="2800" b="0" i="1" smtClean="0">
                          <a:solidFill>
                            <a:schemeClr val="tx2"/>
                          </a:solidFill>
                          <a:latin typeface="Cambria Math" panose="02040503050406030204" charset="0"/>
                        </a:rPr>
                        <m:t>𝑥</m:t>
                      </m:r>
                    </m:oMath>
                  </m:oMathPara>
                </a14:m>
                <a:endParaRPr lang="zh-CN" altLang="en-US" sz="2800" dirty="0">
                  <a:solidFill>
                    <a:schemeClr val="tx2"/>
                  </a:solidFill>
                </a:endParaRPr>
              </a:p>
            </p:txBody>
          </p:sp>
        </mc:Choice>
        <mc:Fallback xmlns="">
          <p:sp>
            <p:nvSpPr>
              <p:cNvPr id="5" name="文本框 4"/>
              <p:cNvSpPr txBox="1">
                <a:spLocks noRot="1" noChangeAspect="1" noMove="1" noResize="1" noEditPoints="1" noAdjustHandles="1" noChangeArrowheads="1" noChangeShapeType="1" noTextEdit="1"/>
              </p:cNvSpPr>
              <p:nvPr>
                <p:custDataLst>
                  <p:tags r:id="rId11"/>
                </p:custDataLst>
              </p:nvPr>
            </p:nvSpPr>
            <p:spPr>
              <a:xfrm>
                <a:off x="4172169" y="3700270"/>
                <a:ext cx="2870615" cy="523220"/>
              </a:xfrm>
              <a:prstGeom prst="rect">
                <a:avLst/>
              </a:prstGeom>
              <a:blipFill rotWithShape="1">
                <a:blip r:embed="rId12"/>
                <a:stretch>
                  <a:fillRect l="-8" t="-24" r="22" b="20"/>
                </a:stretch>
              </a:blipFill>
            </p:spPr>
            <p:txBody>
              <a:bodyPr/>
              <a:lstStyle/>
              <a:p>
                <a:r>
                  <a:rPr lang="zh-CN" altLang="en-US">
                    <a:noFill/>
                  </a:rPr>
                  <a:t> </a:t>
                </a:r>
              </a:p>
            </p:txBody>
          </p:sp>
        </mc:Fallback>
      </mc:AlternateContent>
      <p:sp>
        <p:nvSpPr>
          <p:cNvPr id="15" name="文本框 14"/>
          <p:cNvSpPr txBox="1"/>
          <p:nvPr>
            <p:custDataLst>
              <p:tags r:id="rId4"/>
            </p:custDataLst>
          </p:nvPr>
        </p:nvSpPr>
        <p:spPr>
          <a:xfrm>
            <a:off x="334373" y="4477972"/>
            <a:ext cx="11684834" cy="1753235"/>
          </a:xfrm>
          <a:prstGeom prst="rect">
            <a:avLst/>
          </a:prstGeom>
          <a:noFill/>
        </p:spPr>
        <p:txBody>
          <a:bodyPr wrap="square">
            <a:spAutoFit/>
          </a:bodyPr>
          <a:lstStyle/>
          <a:p>
            <a:pPr>
              <a:lnSpc>
                <a:spcPct val="150000"/>
              </a:lnSpc>
            </a:pPr>
            <a:r>
              <a:rPr lang="en-US" altLang="zh-CN" sz="1800" dirty="0">
                <a:solidFill>
                  <a:schemeClr val="tx2"/>
                </a:solidFill>
              </a:rPr>
              <a:t>The Dartmouth Conference of 1956 was organized by Marvin Minsky, John McCarthy and two senior scientists: Claude Shannon and Nathan Rochester of IBM. The proposal for the conference included this assertion: </a:t>
            </a:r>
            <a:r>
              <a:rPr lang="en-US" altLang="zh-CN" b="1" dirty="0">
                <a:solidFill>
                  <a:schemeClr val="tx2"/>
                </a:solidFill>
              </a:rPr>
              <a:t>"every aspect of learning or any other feature of intelligence can be so precisely described that a machine can be made to simulate it"</a:t>
            </a:r>
            <a:r>
              <a:rPr lang="en-US" altLang="zh-CN" sz="1800" dirty="0">
                <a:solidFill>
                  <a:schemeClr val="tx2"/>
                </a:solidFill>
              </a:rPr>
              <a:t>.</a:t>
            </a:r>
          </a:p>
        </p:txBody>
      </p:sp>
      <mc:AlternateContent xmlns:mc="http://schemas.openxmlformats.org/markup-compatibility/2006" xmlns:a14="http://schemas.microsoft.com/office/drawing/2010/main">
        <mc:Choice Requires="a14">
          <p:sp>
            <p:nvSpPr>
              <p:cNvPr id="9" name="文本框 8"/>
              <p:cNvSpPr txBox="1"/>
              <p:nvPr>
                <p:custDataLst>
                  <p:tags r:id="rId5"/>
                </p:custDataLst>
              </p:nvPr>
            </p:nvSpPr>
            <p:spPr>
              <a:xfrm>
                <a:off x="2665710" y="3098154"/>
                <a:ext cx="1588958" cy="400110"/>
              </a:xfrm>
              <a:prstGeom prst="rect">
                <a:avLst/>
              </a:prstGeom>
              <a:noFill/>
            </p:spPr>
            <p:txBody>
              <a:bodyPr wrap="square" rtlCol="0">
                <a:spAutoFit/>
              </a:bodyPr>
              <a:lstStyle/>
              <a:p>
                <a:pPr algn="l"/>
                <a:r>
                  <a:rPr lang="en-US" altLang="zh-CN" sz="2000" dirty="0"/>
                  <a:t>AND: </a:t>
                </a:r>
                <a14:m>
                  <m:oMath xmlns:m="http://schemas.openxmlformats.org/officeDocument/2006/math">
                    <m:r>
                      <a:rPr lang="en-US" altLang="zh-CN" sz="2000" b="0" i="1" smtClean="0">
                        <a:latin typeface="Cambria Math" panose="02040503050406030204" charset="0"/>
                      </a:rPr>
                      <m:t>𝑇</m:t>
                    </m:r>
                    <m:r>
                      <a:rPr lang="en-US" altLang="zh-CN" sz="2000" b="0" i="1" smtClean="0">
                        <a:latin typeface="Cambria Math" panose="02040503050406030204" charset="0"/>
                      </a:rPr>
                      <m:t>=2</m:t>
                    </m:r>
                  </m:oMath>
                </a14:m>
                <a:endParaRPr lang="zh-CN" altLang="en-US" sz="2000" dirty="0"/>
              </a:p>
            </p:txBody>
          </p:sp>
        </mc:Choice>
        <mc:Fallback xmlns="">
          <p:sp>
            <p:nvSpPr>
              <p:cNvPr id="9" name="文本框 8"/>
              <p:cNvSpPr txBox="1">
                <a:spLocks noRot="1" noChangeAspect="1" noMove="1" noResize="1" noEditPoints="1" noAdjustHandles="1" noChangeArrowheads="1" noChangeShapeType="1" noTextEdit="1"/>
              </p:cNvSpPr>
              <p:nvPr>
                <p:custDataLst>
                  <p:tags r:id="rId13"/>
                </p:custDataLst>
              </p:nvPr>
            </p:nvSpPr>
            <p:spPr>
              <a:xfrm>
                <a:off x="2665710" y="3098154"/>
                <a:ext cx="1588958" cy="400110"/>
              </a:xfrm>
              <a:prstGeom prst="rect">
                <a:avLst/>
              </a:prstGeom>
              <a:blipFill rotWithShape="1">
                <a:blip r:embed="rId14"/>
                <a:stretch>
                  <a:fillRect l="-39" t="-156" r="11" b="12"/>
                </a:stretch>
              </a:blipFill>
            </p:spPr>
            <p:txBody>
              <a:bodyPr/>
              <a:lstStyle/>
              <a:p>
                <a:r>
                  <a:rPr lang="zh-CN" altLang="en-US">
                    <a:noFill/>
                  </a:rPr>
                  <a:t> </a:t>
                </a:r>
              </a:p>
            </p:txBody>
          </p:sp>
        </mc:Fallback>
      </mc:AlternateContent>
      <p:pic>
        <p:nvPicPr>
          <p:cNvPr id="14" name="图片 13"/>
          <p:cNvPicPr>
            <a:picLocks noChangeAspect="1"/>
          </p:cNvPicPr>
          <p:nvPr>
            <p:custDataLst>
              <p:tags r:id="rId6"/>
            </p:custDataLst>
          </p:nvPr>
        </p:nvPicPr>
        <p:blipFill>
          <a:blip r:embed="rId15">
            <a:clrChange>
              <a:clrFrom>
                <a:srgbClr val="FFFFFF">
                  <a:alpha val="100000"/>
                </a:srgbClr>
              </a:clrFrom>
              <a:clrTo>
                <a:srgbClr val="FFFFFF">
                  <a:alpha val="100000"/>
                  <a:alpha val="0"/>
                </a:srgbClr>
              </a:clrTo>
            </a:clrChange>
          </a:blip>
          <a:stretch>
            <a:fillRect/>
          </a:stretch>
        </p:blipFill>
        <p:spPr>
          <a:xfrm>
            <a:off x="3401695" y="1562100"/>
            <a:ext cx="4064635" cy="1296670"/>
          </a:xfrm>
          <a:prstGeom prst="rect">
            <a:avLst/>
          </a:prstGeom>
        </p:spPr>
      </p:pic>
      <mc:AlternateContent xmlns:mc="http://schemas.openxmlformats.org/markup-compatibility/2006" xmlns:a14="http://schemas.microsoft.com/office/drawing/2010/main">
        <mc:Choice Requires="a14">
          <p:sp>
            <p:nvSpPr>
              <p:cNvPr id="16" name="文本框 15"/>
              <p:cNvSpPr txBox="1"/>
              <p:nvPr>
                <p:custDataLst>
                  <p:tags r:id="rId7"/>
                </p:custDataLst>
              </p:nvPr>
            </p:nvSpPr>
            <p:spPr>
              <a:xfrm>
                <a:off x="4813352" y="3098237"/>
                <a:ext cx="1588958" cy="400110"/>
              </a:xfrm>
              <a:prstGeom prst="rect">
                <a:avLst/>
              </a:prstGeom>
              <a:noFill/>
            </p:spPr>
            <p:txBody>
              <a:bodyPr wrap="square" rtlCol="0">
                <a:spAutoFit/>
              </a:bodyPr>
              <a:lstStyle/>
              <a:p>
                <a:pPr algn="l"/>
                <a:r>
                  <a:rPr lang="en-US" altLang="zh-CN" sz="2000" dirty="0"/>
                  <a:t>Or: </a:t>
                </a:r>
                <a14:m>
                  <m:oMath xmlns:m="http://schemas.openxmlformats.org/officeDocument/2006/math">
                    <m:r>
                      <a:rPr lang="en-US" altLang="zh-CN" sz="2000" b="0" i="1" smtClean="0">
                        <a:latin typeface="Cambria Math" panose="02040503050406030204" charset="0"/>
                      </a:rPr>
                      <m:t>𝑇</m:t>
                    </m:r>
                    <m:r>
                      <a:rPr lang="en-US" altLang="zh-CN" sz="2000" b="0" i="1" smtClean="0">
                        <a:latin typeface="Cambria Math" panose="02040503050406030204" charset="0"/>
                      </a:rPr>
                      <m:t>=1</m:t>
                    </m:r>
                  </m:oMath>
                </a14:m>
                <a:endParaRPr lang="zh-CN" altLang="en-US" sz="2000" dirty="0"/>
              </a:p>
            </p:txBody>
          </p:sp>
        </mc:Choice>
        <mc:Fallback xmlns="">
          <p:sp>
            <p:nvSpPr>
              <p:cNvPr id="16" name="文本框 15"/>
              <p:cNvSpPr txBox="1">
                <a:spLocks noRot="1" noChangeAspect="1" noMove="1" noResize="1" noEditPoints="1" noAdjustHandles="1" noChangeArrowheads="1" noChangeShapeType="1" noTextEdit="1"/>
              </p:cNvSpPr>
              <p:nvPr>
                <p:custDataLst>
                  <p:tags r:id="rId16"/>
                </p:custDataLst>
              </p:nvPr>
            </p:nvSpPr>
            <p:spPr>
              <a:xfrm>
                <a:off x="4813352" y="3098237"/>
                <a:ext cx="1588958" cy="400110"/>
              </a:xfrm>
              <a:prstGeom prst="rect">
                <a:avLst/>
              </a:prstGeom>
              <a:blipFill rotWithShape="1">
                <a:blip r:embed="rId17"/>
                <a:stretch>
                  <a:fillRect l="-3" t="-18" r="15" b="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666115" y="994410"/>
                <a:ext cx="5276850" cy="477520"/>
              </a:xfrm>
              <a:prstGeom prst="rect">
                <a:avLst/>
              </a:prstGeom>
              <a:noFill/>
            </p:spPr>
            <p:txBody>
              <a:bodyPr wrap="square" rtlCol="0">
                <a:spAutoFit/>
              </a:bodyPr>
              <a:lstStyle/>
              <a:p>
                <a:pPr marL="285750" indent="-285750">
                  <a:buFont typeface="Arial" panose="020B0604020202020204" pitchFamily="34" charset="0"/>
                  <a:buChar char="•"/>
                </a:pPr>
                <a:r>
                  <a:rPr lang="zh-CN" altLang="en-US" sz="2400"/>
                  <a:t>考虑输入是两维的，</a:t>
                </a:r>
                <a14:m>
                  <m:oMath xmlns:m="http://schemas.openxmlformats.org/officeDocument/2006/math">
                    <m:sSub>
                      <m:sSubPr>
                        <m:ctrlPr>
                          <a:rPr lang="en-US" altLang="zh-CN" sz="2400" i="1">
                            <a:latin typeface="Cambria Math" panose="02040503050406030204" pitchFamily="18" charset="0"/>
                            <a:cs typeface="Cambria Math" panose="02040503050406030204" charset="0"/>
                          </a:rPr>
                        </m:ctrlPr>
                      </m:sSubPr>
                      <m:e>
                        <m:r>
                          <a:rPr lang="en-US" altLang="zh-CN" sz="2400" i="1">
                            <a:latin typeface="Cambria Math" panose="02040503050406030204" charset="0"/>
                            <a:cs typeface="Cambria Math" panose="02040503050406030204" charset="0"/>
                          </a:rPr>
                          <m:t>𝑥</m:t>
                        </m:r>
                      </m:e>
                      <m:sub>
                        <m:r>
                          <a:rPr lang="en-US" altLang="zh-CN" sz="2400" i="1">
                            <a:latin typeface="Cambria Math" panose="02040503050406030204" charset="0"/>
                            <a:cs typeface="Cambria Math" panose="02040503050406030204" charset="0"/>
                          </a:rPr>
                          <m:t>1</m:t>
                        </m:r>
                      </m:sub>
                    </m:sSub>
                    <m:r>
                      <a:rPr lang="en-US" altLang="zh-CN" sz="2400" i="1">
                        <a:latin typeface="Cambria Math" panose="02040503050406030204" charset="0"/>
                        <a:cs typeface="Cambria Math" panose="02040503050406030204" charset="0"/>
                      </a:rPr>
                      <m:t>,</m:t>
                    </m:r>
                    <m:sSub>
                      <m:sSubPr>
                        <m:ctrlPr>
                          <a:rPr lang="en-US" altLang="zh-CN" sz="2400" i="1">
                            <a:latin typeface="Cambria Math" panose="02040503050406030204" pitchFamily="18" charset="0"/>
                            <a:cs typeface="Cambria Math" panose="02040503050406030204" charset="0"/>
                          </a:rPr>
                        </m:ctrlPr>
                      </m:sSubPr>
                      <m:e>
                        <m:r>
                          <a:rPr lang="en-US" altLang="zh-CN" sz="2400" i="1">
                            <a:latin typeface="Cambria Math" panose="02040503050406030204" charset="0"/>
                            <a:cs typeface="Cambria Math" panose="02040503050406030204" charset="0"/>
                          </a:rPr>
                          <m:t>𝑥</m:t>
                        </m:r>
                      </m:e>
                      <m:sub>
                        <m:r>
                          <a:rPr lang="en-US" altLang="zh-CN" sz="2400" i="1">
                            <a:latin typeface="Cambria Math" panose="02040503050406030204" charset="0"/>
                            <a:cs typeface="Cambria Math" panose="02040503050406030204" charset="0"/>
                          </a:rPr>
                          <m:t>2</m:t>
                        </m:r>
                      </m:sub>
                    </m:sSub>
                    <m:r>
                      <a:rPr lang="en-US" altLang="zh-CN" sz="2400" i="1">
                        <a:latin typeface="Cambria Math" panose="02040503050406030204" charset="0"/>
                        <a:cs typeface="Cambria Math" panose="02040503050406030204" charset="0"/>
                      </a:rPr>
                      <m:t>∈</m:t>
                    </m:r>
                    <m:sSup>
                      <m:sSupPr>
                        <m:ctrlPr>
                          <a:rPr lang="en-US" altLang="zh-CN" sz="2400" i="1">
                            <a:latin typeface="Cambria Math" panose="02040503050406030204" pitchFamily="18" charset="0"/>
                            <a:cs typeface="Cambria Math" panose="02040503050406030204" charset="0"/>
                          </a:rPr>
                        </m:ctrlPr>
                      </m:sSupPr>
                      <m:e>
                        <m:r>
                          <a:rPr lang="en-US" altLang="zh-CN" sz="2400" i="1">
                            <a:latin typeface="Cambria Math" panose="02040503050406030204" charset="0"/>
                            <a:cs typeface="Cambria Math" panose="02040503050406030204" charset="0"/>
                          </a:rPr>
                          <m:t>{0,1}</m:t>
                        </m:r>
                      </m:e>
                      <m:sup>
                        <m:r>
                          <a:rPr lang="en-US" altLang="zh-CN" sz="2400" i="1">
                            <a:latin typeface="Cambria Math" panose="02040503050406030204" charset="0"/>
                            <a:cs typeface="Cambria Math" panose="02040503050406030204" charset="0"/>
                          </a:rPr>
                          <m:t>2</m:t>
                        </m:r>
                      </m:sup>
                    </m:sSup>
                  </m:oMath>
                </a14:m>
                <a:endParaRPr lang="en-US" altLang="zh-CN" sz="2400" i="1">
                  <a:latin typeface="Cambria Math" panose="02040503050406030204" charset="0"/>
                  <a:cs typeface="Cambria Math" panose="02040503050406030204" charset="0"/>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666115" y="994410"/>
                <a:ext cx="5276850" cy="477520"/>
              </a:xfrm>
              <a:prstGeom prst="rect">
                <a:avLst/>
              </a:prstGeom>
              <a:blipFill rotWithShape="1">
                <a:blip r:embed="rId18"/>
                <a:stretch>
                  <a:fillRect/>
                </a:stretch>
              </a:blipFill>
            </p:spPr>
            <p:txBody>
              <a:bodyPr/>
              <a:lstStyle/>
              <a:p>
                <a:r>
                  <a:rPr lang="zh-CN" altLang="en-US">
                    <a:noFill/>
                  </a:rPr>
                  <a:t> </a:t>
                </a:r>
              </a:p>
            </p:txBody>
          </p:sp>
        </mc:Fallback>
      </mc:AlternateContent>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generated with very high confide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1896" y="1275564"/>
            <a:ext cx="8608208" cy="4639755"/>
          </a:xfrm>
          <a:prstGeom prst="rect">
            <a:avLst/>
          </a:prstGeom>
        </p:spPr>
      </p:pic>
      <p:sp>
        <p:nvSpPr>
          <p:cNvPr id="4" name="TextBox 3"/>
          <p:cNvSpPr txBox="1"/>
          <p:nvPr/>
        </p:nvSpPr>
        <p:spPr>
          <a:xfrm>
            <a:off x="1736103" y="6550223"/>
            <a:ext cx="8931897" cy="306705"/>
          </a:xfrm>
          <a:prstGeom prst="rect">
            <a:avLst/>
          </a:prstGeom>
          <a:noFill/>
        </p:spPr>
        <p:txBody>
          <a:bodyPr wrap="square" rtlCol="0">
            <a:spAutoFit/>
          </a:bodyPr>
          <a:lstStyle/>
          <a:p>
            <a:pPr algn="r"/>
            <a:r>
              <a:rPr lang="en-US" sz="1400" dirty="0"/>
              <a:t>https://www.linkedin.com/pulse/must-read-path-breaking-papers-image-classification-muktabh-mayank</a:t>
            </a:r>
          </a:p>
        </p:txBody>
      </p:sp>
      <p:sp>
        <p:nvSpPr>
          <p:cNvPr id="6" name="TextBox 5"/>
          <p:cNvSpPr txBox="1"/>
          <p:nvPr/>
        </p:nvSpPr>
        <p:spPr>
          <a:xfrm>
            <a:off x="3244392" y="146115"/>
            <a:ext cx="5816338" cy="645160"/>
          </a:xfrm>
          <a:prstGeom prst="rect">
            <a:avLst/>
          </a:prstGeom>
          <a:noFill/>
        </p:spPr>
        <p:txBody>
          <a:bodyPr wrap="square" rtlCol="0">
            <a:spAutoFit/>
          </a:bodyPr>
          <a:lstStyle/>
          <a:p>
            <a:pPr algn="ctr"/>
            <a:r>
              <a:rPr lang="en-US" sz="3600" dirty="0"/>
              <a:t>Success of deep learning</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descr="deep learning doomçåçæå°çµæ"/>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62680" y="561021"/>
            <a:ext cx="2474075" cy="172498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7235" y="1012117"/>
            <a:ext cx="1493231" cy="1963599"/>
          </a:xfrm>
          <a:prstGeom prst="rect">
            <a:avLst/>
          </a:prstGeom>
          <a:ln>
            <a:noFill/>
          </a:ln>
          <a:effectLst>
            <a:outerShdw blurRad="190500" algn="tl" rotWithShape="0">
              <a:srgbClr val="000000">
                <a:alpha val="70000"/>
              </a:srgbClr>
            </a:outerShdw>
          </a:effectLst>
        </p:spPr>
      </p:pic>
      <p:pic>
        <p:nvPicPr>
          <p:cNvPr id="3"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13850" y="2495071"/>
            <a:ext cx="1493231" cy="1978532"/>
          </a:xfrm>
          <a:prstGeom prst="rect">
            <a:avLst/>
          </a:prstGeom>
          <a:ln>
            <a:noFill/>
          </a:ln>
          <a:effectLst>
            <a:outerShdw blurRad="190500" algn="tl" rotWithShape="0">
              <a:srgbClr val="000000">
                <a:alpha val="70000"/>
              </a:srgbClr>
            </a:outerShdw>
          </a:effectLst>
        </p:spPr>
      </p:pic>
      <p:pic>
        <p:nvPicPr>
          <p:cNvPr id="4"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59094" y="2041307"/>
            <a:ext cx="1600359" cy="2037432"/>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61595" y="544886"/>
            <a:ext cx="1493231" cy="1901537"/>
          </a:xfrm>
          <a:prstGeom prst="rect">
            <a:avLst/>
          </a:prstGeom>
          <a:ln>
            <a:noFill/>
          </a:ln>
          <a:effectLst>
            <a:outerShdw blurRad="190500" algn="tl" rotWithShape="0">
              <a:srgbClr val="000000">
                <a:alpha val="70000"/>
              </a:srgbClr>
            </a:outerShdw>
          </a:effectLst>
        </p:spPr>
      </p:pic>
      <p:pic>
        <p:nvPicPr>
          <p:cNvPr id="6"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16064" y="2480034"/>
            <a:ext cx="1493232" cy="1963600"/>
          </a:xfrm>
          <a:prstGeom prst="rect">
            <a:avLst/>
          </a:prstGeom>
          <a:ln>
            <a:noFill/>
          </a:ln>
          <a:effectLst>
            <a:outerShdw blurRad="190500" algn="tl" rotWithShape="0">
              <a:srgbClr val="000000">
                <a:alpha val="70000"/>
              </a:srgbClr>
            </a:outerShdw>
          </a:effectLst>
        </p:spPr>
      </p:pic>
      <p:pic>
        <p:nvPicPr>
          <p:cNvPr id="7" name="Picture 12"/>
          <p:cNvPicPr>
            <a:picLocks noChangeAspect="1"/>
          </p:cNvPicPr>
          <p:nvPr/>
        </p:nvPicPr>
        <p:blipFill rotWithShape="1">
          <a:blip r:embed="rId8" cstate="print">
            <a:extLst>
              <a:ext uri="{28A0092B-C50C-407E-A947-70E740481C1C}">
                <a14:useLocalDpi xmlns:a14="http://schemas.microsoft.com/office/drawing/2010/main" val="0"/>
              </a:ext>
            </a:extLst>
          </a:blip>
          <a:srcRect t="45051" r="23307" b="19394"/>
          <a:stretch>
            <a:fillRect/>
          </a:stretch>
        </p:blipFill>
        <p:spPr>
          <a:xfrm>
            <a:off x="2372777" y="4934531"/>
            <a:ext cx="3063892" cy="1447331"/>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01905" y="1958018"/>
            <a:ext cx="1493232" cy="1900477"/>
          </a:xfrm>
          <a:prstGeom prst="rect">
            <a:avLst/>
          </a:prstGeom>
          <a:ln>
            <a:noFill/>
          </a:ln>
          <a:effectLst>
            <a:outerShdw blurRad="190500" algn="tl" rotWithShape="0">
              <a:srgbClr val="000000">
                <a:alpha val="70000"/>
              </a:srgbClr>
            </a:outerShdw>
          </a:effectLst>
        </p:spPr>
      </p:pic>
      <p:pic>
        <p:nvPicPr>
          <p:cNvPr id="9" name="Picture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38871" y="4557468"/>
            <a:ext cx="3156809" cy="1824394"/>
          </a:xfrm>
          <a:prstGeom prst="rect">
            <a:avLst/>
          </a:prstGeom>
          <a:ln>
            <a:noFill/>
          </a:ln>
          <a:effectLst>
            <a:outerShdw blurRad="190500" algn="tl" rotWithShape="0">
              <a:srgbClr val="000000">
                <a:alpha val="70000"/>
              </a:srgbClr>
            </a:outerShdw>
          </a:effectLst>
        </p:spPr>
      </p:pic>
      <p:sp>
        <p:nvSpPr>
          <p:cNvPr id="12" name="TextBox 3"/>
          <p:cNvSpPr txBox="1"/>
          <p:nvPr/>
        </p:nvSpPr>
        <p:spPr>
          <a:xfrm>
            <a:off x="8659453" y="214860"/>
            <a:ext cx="2057741" cy="4246245"/>
          </a:xfrm>
          <a:prstGeom prst="rect">
            <a:avLst/>
          </a:prstGeom>
          <a:noFill/>
        </p:spPr>
        <p:txBody>
          <a:bodyPr wrap="square" rtlCol="0">
            <a:spAutoFit/>
          </a:bodyPr>
          <a:lstStyle/>
          <a:p>
            <a:r>
              <a:rPr lang="en-US" dirty="0"/>
              <a:t>Best accuracy </a:t>
            </a:r>
          </a:p>
          <a:p>
            <a:r>
              <a:rPr lang="en-US" b="1" dirty="0"/>
              <a:t>Image classification</a:t>
            </a:r>
          </a:p>
          <a:p>
            <a:r>
              <a:rPr lang="en-US" b="1" dirty="0"/>
              <a:t>Optical Character Recognition (OCR)</a:t>
            </a:r>
          </a:p>
          <a:p>
            <a:r>
              <a:rPr lang="en-US" b="1" dirty="0"/>
              <a:t>Text translation</a:t>
            </a:r>
          </a:p>
          <a:p>
            <a:r>
              <a:rPr lang="en-US" b="1" dirty="0"/>
              <a:t>Voice recognition</a:t>
            </a:r>
          </a:p>
          <a:p>
            <a:r>
              <a:rPr lang="en-US" b="1" dirty="0"/>
              <a:t>Lip reading</a:t>
            </a:r>
          </a:p>
          <a:p>
            <a:r>
              <a:rPr lang="en-US" b="1" dirty="0"/>
              <a:t>…</a:t>
            </a:r>
          </a:p>
          <a:p>
            <a:r>
              <a:rPr lang="en-US" b="1" dirty="0">
                <a:solidFill>
                  <a:srgbClr val="FF0000"/>
                </a:solidFill>
              </a:rPr>
              <a:t>Even beat human performance!</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3001477" y="1393369"/>
            <a:ext cx="6288369" cy="4735727"/>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524000" y="1020482"/>
            <a:ext cx="4265957" cy="2247295"/>
          </a:xfrm>
          <a:prstGeom prst="rect">
            <a:avLst/>
          </a:prstGeom>
        </p:spPr>
      </p:pic>
      <p:pic>
        <p:nvPicPr>
          <p:cNvPr id="3" name="图片 2"/>
          <p:cNvPicPr>
            <a:picLocks noChangeAspect="1"/>
          </p:cNvPicPr>
          <p:nvPr/>
        </p:nvPicPr>
        <p:blipFill>
          <a:blip r:embed="rId4"/>
          <a:stretch>
            <a:fillRect/>
          </a:stretch>
        </p:blipFill>
        <p:spPr>
          <a:xfrm>
            <a:off x="5951621" y="913290"/>
            <a:ext cx="4366789" cy="2099418"/>
          </a:xfrm>
          <a:prstGeom prst="rect">
            <a:avLst/>
          </a:prstGeom>
        </p:spPr>
      </p:pic>
      <p:pic>
        <p:nvPicPr>
          <p:cNvPr id="4" name="图片 3"/>
          <p:cNvPicPr>
            <a:picLocks noChangeAspect="1"/>
          </p:cNvPicPr>
          <p:nvPr/>
        </p:nvPicPr>
        <p:blipFill>
          <a:blip r:embed="rId5"/>
          <a:stretch>
            <a:fillRect/>
          </a:stretch>
        </p:blipFill>
        <p:spPr>
          <a:xfrm>
            <a:off x="1567314" y="3330341"/>
            <a:ext cx="4265957" cy="3081981"/>
          </a:xfrm>
          <a:prstGeom prst="rect">
            <a:avLst/>
          </a:prstGeom>
        </p:spPr>
      </p:pic>
      <p:pic>
        <p:nvPicPr>
          <p:cNvPr id="5" name="图片 4"/>
          <p:cNvPicPr>
            <a:picLocks noChangeAspect="1"/>
          </p:cNvPicPr>
          <p:nvPr/>
        </p:nvPicPr>
        <p:blipFill>
          <a:blip r:embed="rId6"/>
          <a:stretch>
            <a:fillRect/>
          </a:stretch>
        </p:blipFill>
        <p:spPr>
          <a:xfrm>
            <a:off x="5972642" y="3330341"/>
            <a:ext cx="4324745" cy="3238902"/>
          </a:xfrm>
          <a:prstGeom prst="rect">
            <a:avLst/>
          </a:prstGeom>
        </p:spPr>
      </p:pic>
      <p:sp>
        <p:nvSpPr>
          <p:cNvPr id="6" name="标题 1"/>
          <p:cNvSpPr txBox="1"/>
          <p:nvPr/>
        </p:nvSpPr>
        <p:spPr>
          <a:xfrm>
            <a:off x="3799840" y="233680"/>
            <a:ext cx="5984875" cy="7867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Scientific problems</a:t>
            </a:r>
            <a:endParaRPr lang="zh-CN" altLang="en-US" dirty="0"/>
          </a:p>
        </p:txBody>
      </p:sp>
      <p:sp>
        <p:nvSpPr>
          <p:cNvPr id="7" name="文本框 6"/>
          <p:cNvSpPr txBox="1"/>
          <p:nvPr/>
        </p:nvSpPr>
        <p:spPr>
          <a:xfrm>
            <a:off x="7202905" y="6524142"/>
            <a:ext cx="3797167" cy="368300"/>
          </a:xfrm>
          <a:prstGeom prst="rect">
            <a:avLst/>
          </a:prstGeom>
          <a:noFill/>
        </p:spPr>
        <p:txBody>
          <a:bodyPr wrap="square" rtlCol="0">
            <a:spAutoFit/>
          </a:bodyPr>
          <a:lstStyle/>
          <a:p>
            <a:r>
              <a:rPr lang="en-US" dirty="0"/>
              <a:t>Slides from Prof. </a:t>
            </a:r>
            <a:r>
              <a:rPr lang="en-US" dirty="0" err="1"/>
              <a:t>Weinan</a:t>
            </a:r>
            <a:r>
              <a:rPr lang="en-US" dirty="0"/>
              <a:t> </a:t>
            </a:r>
            <a:r>
              <a:rPr lang="en-US" altLang="zh-CN" dirty="0"/>
              <a:t>E</a:t>
            </a:r>
            <a:endParaRPr 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81185" y="0"/>
            <a:ext cx="4629630" cy="6858000"/>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turing award 20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1238" y="913679"/>
            <a:ext cx="7277100" cy="409575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1367790" y="384810"/>
            <a:ext cx="9563100" cy="460375"/>
          </a:xfrm>
          <a:prstGeom prst="rect">
            <a:avLst/>
          </a:prstGeom>
        </p:spPr>
        <p:txBody>
          <a:bodyPr wrap="square">
            <a:spAutoFit/>
          </a:bodyPr>
          <a:lstStyle/>
          <a:p>
            <a:r>
              <a:rPr lang="en-US" altLang="zh-CN" sz="2400" dirty="0"/>
              <a:t>2019 </a:t>
            </a:r>
            <a:r>
              <a:rPr lang="zh-CN" altLang="en-US" sz="2400" dirty="0"/>
              <a:t>Fathers of the Deep Learning Revolution Receive ACM A.M. </a:t>
            </a:r>
          </a:p>
        </p:txBody>
      </p:sp>
      <p:pic>
        <p:nvPicPr>
          <p:cNvPr id="1028" name="Picture 4" descr="Image result for JÃ¼rgen Schmidhub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74130" y="5078009"/>
            <a:ext cx="2351315" cy="16224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41705" y="0"/>
            <a:ext cx="10206355" cy="1325880"/>
          </a:xfrm>
        </p:spPr>
        <p:txBody>
          <a:bodyPr/>
          <a:lstStyle/>
          <a:p>
            <a:r>
              <a:rPr lang="en-US" altLang="zh-CN" dirty="0">
                <a:solidFill>
                  <a:schemeClr val="bg1"/>
                </a:solidFill>
              </a:rPr>
              <a:t>What’s happened is happening?!?</a:t>
            </a:r>
            <a:endParaRPr lang="zh-CN" altLang="en-US" dirty="0">
              <a:solidFill>
                <a:schemeClr val="bg1"/>
              </a:solidFill>
            </a:endParaRPr>
          </a:p>
        </p:txBody>
      </p:sp>
      <p:pic>
        <p:nvPicPr>
          <p:cNvPr id="3" name="图片 2"/>
          <p:cNvPicPr>
            <a:picLocks noChangeAspect="1"/>
          </p:cNvPicPr>
          <p:nvPr/>
        </p:nvPicPr>
        <p:blipFill>
          <a:blip r:embed="rId2"/>
          <a:stretch>
            <a:fillRect/>
          </a:stretch>
        </p:blipFill>
        <p:spPr>
          <a:xfrm>
            <a:off x="1768413" y="3586854"/>
            <a:ext cx="2090212" cy="1513906"/>
          </a:xfrm>
          <a:prstGeom prst="rect">
            <a:avLst/>
          </a:prstGeom>
        </p:spPr>
      </p:pic>
      <p:pic>
        <p:nvPicPr>
          <p:cNvPr id="4" name="图片 3"/>
          <p:cNvPicPr>
            <a:picLocks noChangeAspect="1"/>
          </p:cNvPicPr>
          <p:nvPr/>
        </p:nvPicPr>
        <p:blipFill>
          <a:blip r:embed="rId3"/>
          <a:stretch>
            <a:fillRect/>
          </a:stretch>
        </p:blipFill>
        <p:spPr>
          <a:xfrm>
            <a:off x="1727298" y="1545776"/>
            <a:ext cx="2090213" cy="1447070"/>
          </a:xfrm>
          <a:prstGeom prst="rect">
            <a:avLst/>
          </a:prstGeom>
        </p:spPr>
      </p:pic>
      <p:pic>
        <p:nvPicPr>
          <p:cNvPr id="6" name="图片 5"/>
          <p:cNvPicPr>
            <a:picLocks noChangeAspect="1"/>
          </p:cNvPicPr>
          <p:nvPr/>
        </p:nvPicPr>
        <p:blipFill>
          <a:blip r:embed="rId4"/>
          <a:stretch>
            <a:fillRect/>
          </a:stretch>
        </p:blipFill>
        <p:spPr>
          <a:xfrm>
            <a:off x="3929222" y="3623626"/>
            <a:ext cx="2030992" cy="144036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39972" y="1613153"/>
            <a:ext cx="1099726" cy="1457138"/>
          </a:xfrm>
          <a:prstGeom prst="rect">
            <a:avLst/>
          </a:prstGeom>
          <a:ln>
            <a:noFill/>
          </a:ln>
          <a:effectLst>
            <a:outerShdw blurRad="190500" algn="tl" rotWithShape="0">
              <a:srgbClr val="000000">
                <a:alpha val="70000"/>
              </a:srgbClr>
            </a:outerShdw>
          </a:effectLst>
        </p:spPr>
      </p:pic>
      <p:pic>
        <p:nvPicPr>
          <p:cNvPr id="8" name="图片 7"/>
          <p:cNvPicPr>
            <a:picLocks noChangeAspect="1"/>
          </p:cNvPicPr>
          <p:nvPr/>
        </p:nvPicPr>
        <p:blipFill>
          <a:blip r:embed="rId6"/>
          <a:stretch>
            <a:fillRect/>
          </a:stretch>
        </p:blipFill>
        <p:spPr>
          <a:xfrm>
            <a:off x="6054999" y="3609549"/>
            <a:ext cx="2006806" cy="1513906"/>
          </a:xfrm>
          <a:prstGeom prst="rect">
            <a:avLst/>
          </a:prstGeom>
        </p:spPr>
      </p:pic>
      <p:pic>
        <p:nvPicPr>
          <p:cNvPr id="9" name="Picture 12"/>
          <p:cNvPicPr>
            <a:picLocks noChangeAspect="1"/>
          </p:cNvPicPr>
          <p:nvPr/>
        </p:nvPicPr>
        <p:blipFill rotWithShape="1">
          <a:blip r:embed="rId7" cstate="print">
            <a:extLst>
              <a:ext uri="{28A0092B-C50C-407E-A947-70E740481C1C}">
                <a14:useLocalDpi xmlns:a14="http://schemas.microsoft.com/office/drawing/2010/main" val="0"/>
              </a:ext>
            </a:extLst>
          </a:blip>
          <a:srcRect t="45051" r="23307" b="19394"/>
          <a:stretch>
            <a:fillRect/>
          </a:stretch>
        </p:blipFill>
        <p:spPr>
          <a:xfrm>
            <a:off x="6089720" y="1746337"/>
            <a:ext cx="2006806" cy="947981"/>
          </a:xfrm>
          <a:prstGeom prst="rect">
            <a:avLst/>
          </a:prstGeom>
          <a:ln>
            <a:noFill/>
          </a:ln>
          <a:effectLst>
            <a:outerShdw blurRad="190500" algn="tl" rotWithShape="0">
              <a:srgbClr val="000000">
                <a:alpha val="70000"/>
              </a:srgbClr>
            </a:outerShdw>
          </a:effectLst>
        </p:spPr>
      </p:pic>
      <p:pic>
        <p:nvPicPr>
          <p:cNvPr id="10" name="图片 9"/>
          <p:cNvPicPr>
            <a:picLocks noChangeAspect="1"/>
          </p:cNvPicPr>
          <p:nvPr/>
        </p:nvPicPr>
        <p:blipFill>
          <a:blip r:embed="rId8"/>
          <a:stretch>
            <a:fillRect/>
          </a:stretch>
        </p:blipFill>
        <p:spPr>
          <a:xfrm>
            <a:off x="8294218" y="1690689"/>
            <a:ext cx="2087548" cy="1003629"/>
          </a:xfrm>
          <a:prstGeom prst="rect">
            <a:avLst/>
          </a:prstGeom>
        </p:spPr>
      </p:pic>
      <p:pic>
        <p:nvPicPr>
          <p:cNvPr id="11" name="图片 10"/>
          <p:cNvPicPr>
            <a:picLocks noChangeAspect="1"/>
          </p:cNvPicPr>
          <p:nvPr/>
        </p:nvPicPr>
        <p:blipFill>
          <a:blip r:embed="rId9"/>
          <a:stretch>
            <a:fillRect/>
          </a:stretch>
        </p:blipFill>
        <p:spPr>
          <a:xfrm>
            <a:off x="8101836" y="3840801"/>
            <a:ext cx="2279930" cy="955034"/>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24000" y="829297"/>
            <a:ext cx="9144000" cy="4926551"/>
          </a:xfrm>
          <a:prstGeom prst="rect">
            <a:avLst/>
          </a:prstGeom>
        </p:spPr>
      </p:pic>
      <p:sp>
        <p:nvSpPr>
          <p:cNvPr id="5" name="TextBox 4"/>
          <p:cNvSpPr txBox="1"/>
          <p:nvPr/>
        </p:nvSpPr>
        <p:spPr>
          <a:xfrm>
            <a:off x="7660849" y="6499782"/>
            <a:ext cx="3007151" cy="306705"/>
          </a:xfrm>
          <a:prstGeom prst="rect">
            <a:avLst/>
          </a:prstGeom>
          <a:noFill/>
        </p:spPr>
        <p:txBody>
          <a:bodyPr wrap="square" rtlCol="0">
            <a:spAutoFit/>
          </a:bodyPr>
          <a:lstStyle/>
          <a:p>
            <a:pPr algn="r"/>
            <a:r>
              <a:rPr lang="en-US" sz="1400" dirty="0"/>
              <a:t>Patel’s PPT, Stats 385 Stanford</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24000" y="799557"/>
            <a:ext cx="9144000" cy="4741213"/>
          </a:xfrm>
          <a:prstGeom prst="rect">
            <a:avLst/>
          </a:prstGeom>
        </p:spPr>
      </p:pic>
      <p:sp>
        <p:nvSpPr>
          <p:cNvPr id="4" name="TextBox 3"/>
          <p:cNvSpPr txBox="1"/>
          <p:nvPr/>
        </p:nvSpPr>
        <p:spPr>
          <a:xfrm>
            <a:off x="7660849" y="6499782"/>
            <a:ext cx="3007151" cy="306705"/>
          </a:xfrm>
          <a:prstGeom prst="rect">
            <a:avLst/>
          </a:prstGeom>
          <a:noFill/>
        </p:spPr>
        <p:txBody>
          <a:bodyPr wrap="square" rtlCol="0">
            <a:spAutoFit/>
          </a:bodyPr>
          <a:lstStyle/>
          <a:p>
            <a:pPr algn="r"/>
            <a:r>
              <a:rPr lang="en-US" sz="1400" dirty="0"/>
              <a:t>Patel’s PPT, Stats 385 Stanford</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bamos.github.io/data/2016-08-09/gan-imagenet.png"/>
          <p:cNvPicPr>
            <a:picLocks noChangeAspect="1" noChangeArrowheads="1"/>
          </p:cNvPicPr>
          <p:nvPr/>
        </p:nvPicPr>
        <p:blipFill rotWithShape="1">
          <a:blip r:embed="rId2">
            <a:extLst>
              <a:ext uri="{28A0092B-C50C-407E-A947-70E740481C1C}">
                <a14:useLocalDpi xmlns:a14="http://schemas.microsoft.com/office/drawing/2010/main" val="0"/>
              </a:ext>
            </a:extLst>
          </a:blip>
          <a:srcRect l="59528"/>
          <a:stretch>
            <a:fillRect/>
          </a:stretch>
        </p:blipFill>
        <p:spPr bwMode="auto">
          <a:xfrm>
            <a:off x="3522980" y="1026795"/>
            <a:ext cx="5146675" cy="52133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01701" y="95250"/>
            <a:ext cx="9361170" cy="461665"/>
          </a:xfrm>
          <a:prstGeom prst="rect">
            <a:avLst/>
          </a:prstGeom>
          <a:noFill/>
        </p:spPr>
        <p:txBody>
          <a:bodyPr wrap="square" rtlCol="0">
            <a:spAutoFit/>
          </a:bodyPr>
          <a:lstStyle/>
          <a:p>
            <a:pPr algn="ctr"/>
            <a:r>
              <a:rPr lang="en-US" sz="2400" b="1" dirty="0">
                <a:solidFill>
                  <a:schemeClr val="bg1"/>
                </a:solidFill>
              </a:rPr>
              <a:t>Generation of “dog” with generative adversarial network (GAN)</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 name="COMMONDATA" val="eyJoZGlkIjoiNTBmMTBmOTBlOTc5MjM4ZjdiNWJjNmRhOGMwYWVlYmI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xml><?xml version="1.0" encoding="utf-8"?>
<p:tagLst xmlns:a="http://schemas.openxmlformats.org/drawingml/2006/main" xmlns:r="http://schemas.openxmlformats.org/officeDocument/2006/relationships" xmlns:p="http://schemas.openxmlformats.org/presentationml/2006/main">
  <p:tag name="KSO_WM_SLIDE_ID" val="diagram2021732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BEAUTIFY_FLAG" val="#wm#"/>
  <p:tag name="KSO_WM_TEMPLATE_CATEGORY" val="diagram"/>
  <p:tag name="KSO_WM_TEMPLATE_INDEX" val="20217323"/>
  <p:tag name="KSO_WM_SLIDE_LAYOUT" val="a_f"/>
  <p:tag name="KSO_WM_SLIDE_LAYOUT_CNT" val="1_1"/>
  <p:tag name="KSO_WM_TEMPLATE_THUMBS_INDEX" val="1、4、7、12、13、14、15、16、17、18、20、24、25、28、33、36、40、43、44"/>
  <p:tag name="KSO_WM_SLIDE_SIZE" val="840*472"/>
  <p:tag name="KSO_WM_SLIDE_POSITION" val="58*47"/>
  <p:tag name="KSO_WM_SLIDE_LAYOUT_INFO" val="{&quot;backgroundInfo&quot;:[{&quot;bottom&quot;:0,&quot;bottomAbs&quot;:false,&quot;left&quot;:0,&quot;leftAbs&quot;:false,&quot;right&quot;:0,&quot;rightAbs&quot;:false,&quot;top&quot;:0,&quot;topAbs&quot;:false,&quot;type&quot;:&quot;general&quot;}],&quot;id&quot;:&quot;2021-04-01T16:19:52&quot;,&quot;maxSize&quot;:{&quot;size1&quot;:55.23219037939001},&quot;minSize&quot;:{&quot;size1&quot;:36.03219037939001},&quot;normalSize&quot;:{&quot;size1&quot;:36.0323755645752},&quot;subLayout&quot;:[{&quot;id&quot;:&quot;2021-04-01T16:19:52&quot;,&quot;margin&quot;:{&quot;bottom&quot;:0.8479999303817749,&quot;left&quot;:5.502999782562256,&quot;right&quot;:5.502999782562256,&quot;top&quot;:3.38700008392334},&quot;type&quot;:0},{&quot;id&quot;:&quot;2021-04-01T16:19:52&quot;,&quot;margin&quot;:{&quot;bottom&quot;:3.38700008392334,&quot;left&quot;:5.502999782562256,&quot;right&quot;:5.502999782562256,&quot;top&quot;:0.02600000612437725},&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6e271fa9d42129da2b20"/>
  <p:tag name="KSO_WM_CHIP_FILLPROP" val="[[{&quot;text_align&quot;:&quot;lb&quot;,&quot;text_direction&quot;:&quot;horizontal&quot;,&quot;support_big_font&quot;:false,&quot;picture_toward&quot;:0,&quot;picture_dockside&quot;:[],&quot;fill_id&quot;:&quot;d689204f4de345a4982605551024dd38&quot;,&quot;fill_align&quot;:&quot;lb&quot;,&quot;chip_types&quot;:[&quot;text&quot;,&quot;header&quot;]},{&quot;text_align&quot;:&quot;lt&quot;,&quot;text_direction&quot;:&quot;horizontal&quot;,&quot;support_big_font&quot;:true,&quot;picture_toward&quot;:0,&quot;picture_dockside&quot;:[],&quot;fill_id&quot;:&quot;85fe55258c1643f296a379467dde860b&quot;,&quot;fill_align&quot;:&quot;lt&quot;,&quot;chip_types&quot;:[&quot;text&quot;,&quot;header&quot;]}],[{&quot;text_align&quot;:&quot;cb&quot;,&quot;text_direction&quot;:&quot;horizontal&quot;,&quot;support_big_font&quot;:false,&quot;picture_toward&quot;:0,&quot;picture_dockside&quot;:[],&quot;fill_id&quot;:&quot;d689204f4de345a4982605551024dd38&quot;,&quot;fill_align&quot;:&quot;cb&quot;,&quot;chip_types&quot;:[&quot;text&quot;,&quot;header&quot;]},{&quot;text_align&quot;:&quot;ct&quot;,&quot;text_direction&quot;:&quot;horizontal&quot;,&quot;support_big_font&quot;:true,&quot;picture_toward&quot;:0,&quot;picture_dockside&quot;:[],&quot;fill_id&quot;:&quot;85fe55258c1643f296a379467dde860b&quot;,&quot;fill_align&quot;:&quot;ct&quot;,&quot;chip_types&quot;:[&quot;text&quot;,&quot;header&quot;]}]]"/>
  <p:tag name="KSO_WM_CHIP_DECFILLPROP" val="[]"/>
  <p:tag name="KSO_WM_CHIP_GROUPID" val="5fd06e271fa9d42129da2b1f"/>
  <p:tag name="KSO_WM_SLIDE_BK_DARK_LIGHT" val="2"/>
  <p:tag name="KSO_WM_SLIDE_BACKGROUND_TYPE" val="general"/>
  <p:tag name="KSO_WM_SLIDE_SUPPORT_FEATURE_TYPE" val="0"/>
  <p:tag name="KSO_WM_TEMPLATE_ASSEMBLE_XID" val="6065707b4054ed1e2fb81627"/>
  <p:tag name="KSO_WM_TEMPLATE_ASSEMBLE_GROUPID" val="6065707b4054ed1e2fb81627"/>
</p:tagLst>
</file>

<file path=ppt/tags/tag1660.xml><?xml version="1.0" encoding="utf-8"?>
<p:tagLst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diagram20217323_1*a*1"/>
  <p:tag name="KSO_WM_TEMPLATE_CATEGORY" val="diagram"/>
  <p:tag name="KSO_WM_TEMPLATE_INDEX" val="20217323"/>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4f85254ceeb44031be4d3a734adbb35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b&quot;,&quot;fill_mode&quot;:&quot;full&quot;,&quot;sacle_strategy&quot;:&quot;smart&quot;}"/>
  <p:tag name="KSO_WM_ASSEMBLE_CHIP_INDEX" val="28bab4d16ce942c6a4726b0236e837fb"/>
  <p:tag name="KSO_WM_UNIT_TEXT_FILL_FORE_SCHEMECOLOR_INDEX_BRIGHTNESS" val="0"/>
  <p:tag name="KSO_WM_UNIT_TEXT_FILL_FORE_SCHEMECOLOR_INDEX" val="13"/>
  <p:tag name="KSO_WM_UNIT_TEXT_FILL_TYPE" val="1"/>
  <p:tag name="KSO_WM_TEMPLATE_ASSEMBLE_XID" val="6065707b4054ed1e2fb81627"/>
  <p:tag name="KSO_WM_TEMPLATE_ASSEMBLE_GROUPID" val="6065707b4054ed1e2fb81627"/>
</p:tagLst>
</file>

<file path=ppt/tags/tag168.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323_1*f*1"/>
  <p:tag name="KSO_WM_TEMPLATE_CATEGORY" val="diagram"/>
  <p:tag name="KSO_WM_TEMPLATE_INDEX" val="20217323"/>
  <p:tag name="KSO_WM_UNIT_LAYERLEVEL" val="1"/>
  <p:tag name="KSO_WM_TAG_VERSION" val="1.0"/>
  <p:tag name="KSO_WM_BEAUTIFY_FLAG" val="#wm#"/>
  <p:tag name="KSO_WM_UNIT_DEFAULT_FONT" val="14;20;2"/>
  <p:tag name="KSO_WM_UNIT_BLOCK" val="0"/>
  <p:tag name="KSO_WM_UNIT_VALUE" val="150"/>
  <p:tag name="KSO_WM_UNIT_SHOW_EDIT_AREA_INDICATION" val="1"/>
  <p:tag name="KSO_WM_CHIP_GROUPID" val="5e6b05596848fb12bee65ac8"/>
  <p:tag name="KSO_WM_CHIP_XID" val="5e6b05596848fb12bee65aca"/>
  <p:tag name="KSO_WM_UNIT_DEC_AREA_ID" val="1055441aa021465e92c845a5e0d8774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1652b69285e48ba8c085201d4584f74"/>
  <p:tag name="KSO_WM_UNIT_SUPPORT_BIG_FONT" val="1"/>
  <p:tag name="KSO_WM_UNIT_TEXT_FILL_FORE_SCHEMECOLOR_INDEX_BRIGHTNESS" val="0.25"/>
  <p:tag name="KSO_WM_UNIT_TEXT_FILL_FORE_SCHEMECOLOR_INDEX" val="13"/>
  <p:tag name="KSO_WM_UNIT_TEXT_FILL_TYPE" val="1"/>
  <p:tag name="KSO_WM_TEMPLATE_ASSEMBLE_XID" val="6065707b4054ed1e2fb81627"/>
  <p:tag name="KSO_WM_TEMPLATE_ASSEMBLE_GROUPID" val="6065707b4054ed1e2fb81627"/>
</p:tagLst>
</file>

<file path=ppt/tags/tag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7323_1*i*1"/>
  <p:tag name="KSO_WM_TEMPLATE_CATEGORY" val="diagram"/>
  <p:tag name="KSO_WM_TEMPLATE_INDEX" val="20217323"/>
  <p:tag name="KSO_WM_UNIT_LAYERLEVEL" val="1"/>
  <p:tag name="KSO_WM_TAG_VERSION" val="1.0"/>
  <p:tag name="KSO_WM_BEAUTIFY_FLAG" val="#wm#"/>
  <p:tag name="KSO_WM_UNIT_BLOCK" val="0"/>
  <p:tag name="KSO_WM_UNIT_SM_LIMIT_TYPE" val="2"/>
  <p:tag name="KSO_WM_UNIT_DEC_AREA_ID" val="89366aef16d547de8b4d9212421a9d06"/>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CHIP_GROUPID" val="5fd06e271fa9d42129da2b1f"/>
  <p:tag name="KSO_WM_CHIP_XID" val="5fd06e271fa9d42129da2b2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4"/>
  <p:tag name="KSO_WM_TEMPLATE_ASSEMBLE_XID" val="6065707b4054ed1e2fb81627"/>
  <p:tag name="KSO_WM_TEMPLATE_ASSEMBLE_GROUPID" val="6065707b4054ed1e2fb81627"/>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7323_1*i*2"/>
  <p:tag name="KSO_WM_TEMPLATE_CATEGORY" val="diagram"/>
  <p:tag name="KSO_WM_TEMPLATE_INDEX" val="20217323"/>
  <p:tag name="KSO_WM_UNIT_LAYERLEVEL" val="1"/>
  <p:tag name="KSO_WM_TAG_VERSION" val="1.0"/>
  <p:tag name="KSO_WM_BEAUTIFY_FLAG" val="#wm#"/>
  <p:tag name="KSO_WM_UNIT_BLOCK" val="0"/>
  <p:tag name="KSO_WM_UNIT_SM_LIMIT_TYPE" val="2"/>
  <p:tag name="KSO_WM_UNIT_DEC_AREA_ID" val="0362168c89e44694b8ca25d6f7288891"/>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CHIP_GROUPID" val="5fd06e271fa9d42129da2b1f"/>
  <p:tag name="KSO_WM_CHIP_XID" val="5fd06e271fa9d42129da2b20"/>
  <p:tag name="KSO_WM_TEMPLATE_ASSEMBLE_XID" val="6065707b4054ed1e2fb81627"/>
  <p:tag name="KSO_WM_TEMPLATE_ASSEMBLE_GROUPID" val="6065707b4054ed1e2fb81627"/>
</p:tagLst>
</file>

<file path=ppt/tags/tag1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17323_1*i*5"/>
  <p:tag name="KSO_WM_TEMPLATE_CATEGORY" val="diagram"/>
  <p:tag name="KSO_WM_TEMPLATE_INDEX" val="20217323"/>
  <p:tag name="KSO_WM_UNIT_LAYERLEVEL" val="1"/>
  <p:tag name="KSO_WM_TAG_VERSION" val="1.0"/>
  <p:tag name="KSO_WM_BEAUTIFY_FLAG" val="#wm#"/>
  <p:tag name="KSO_WM_UNIT_BLOCK" val="0"/>
  <p:tag name="KSO_WM_UNIT_SM_LIMIT_TYPE" val="2"/>
  <p:tag name="KSO_WM_UNIT_DEC_AREA_ID" val="dd0457fd0af0429ab9fc253a7f863e7e"/>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CHIP_GROUPID" val="5fd06e271fa9d42129da2b1f"/>
  <p:tag name="KSO_WM_CHIP_XID" val="5fd06e271fa9d42129da2b20"/>
  <p:tag name="KSO_WM_UNIT_LINE_FORE_SCHEMECOLOR_INDEX_BRIGHTNESS" val="0"/>
  <p:tag name="KSO_WM_UNIT_LINE_FORE_SCHEMECOLOR_INDEX" val="5"/>
  <p:tag name="KSO_WM_UNIT_LINE_FILL_TYPE" val="2"/>
  <p:tag name="KSO_WM_TEMPLATE_ASSEMBLE_XID" val="6065707b4054ed1e2fb81627"/>
  <p:tag name="KSO_WM_TEMPLATE_ASSEMBLE_GROUPID" val="6065707b4054ed1e2fb81627"/>
</p:tagLst>
</file>

<file path=ppt/tags/tag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17323_1*i*6"/>
  <p:tag name="KSO_WM_TEMPLATE_CATEGORY" val="diagram"/>
  <p:tag name="KSO_WM_TEMPLATE_INDEX" val="20217323"/>
  <p:tag name="KSO_WM_UNIT_LAYERLEVEL" val="1"/>
  <p:tag name="KSO_WM_TAG_VERSION" val="1.0"/>
  <p:tag name="KSO_WM_BEAUTIFY_FLAG" val="#wm#"/>
  <p:tag name="KSO_WM_UNIT_BLOCK" val="0"/>
  <p:tag name="KSO_WM_UNIT_SM_LIMIT_TYPE" val="2"/>
  <p:tag name="KSO_WM_UNIT_DEC_AREA_ID" val="f9f22d0149ee44268ccd0febe6bb8235"/>
  <p:tag name="KSO_WM_UNIT_DECORATE_INFO" val="{&quot;DecorateInfoH&quot;:{&quot;IsAbs&quot;:true},&quot;DecorateInfoW&quot;:{&quot;IsAbs&quot;:true},&quot;DecorateInfoX&quot;:{&quot;IsAbs&quot;:true,&quot;Pos&quot;:1},&quot;DecorateInfoY&quot;:{&quot;IsAbs&quot;:true,&quot;Pos&quot;:0},&quot;ReferentInfo&quot;:{&quot;Id&quot;:&quot;4f85254ceeb44031be4d3a734adbb350&quot;,&quot;X&quot;:{&quot;Pos&quot;:1},&quot;Y&quot;:{&quot;Pos&quot;:2}},&quot;whChangeMode&quot;:0}"/>
  <p:tag name="KSO_WM_CHIP_GROUPID" val="5fd06e271fa9d42129da2b1f"/>
  <p:tag name="KSO_WM_CHIP_XID" val="5fd06e271fa9d42129da2b20"/>
  <p:tag name="KSO_WM_UNIT_LINE_FORE_SCHEMECOLOR_INDEX_BRIGHTNESS" val="0"/>
  <p:tag name="KSO_WM_UNIT_LINE_FORE_SCHEMECOLOR_INDEX" val="13"/>
  <p:tag name="KSO_WM_UNIT_LINE_FILL_TYPE" val="2"/>
  <p:tag name="KSO_WM_TEMPLATE_ASSEMBLE_XID" val="6065707b4054ed1e2fb81627"/>
  <p:tag name="KSO_WM_TEMPLATE_ASSEMBLE_GROUPID" val="6065707b4054ed1e2fb81627"/>
</p:tagLst>
</file>

<file path=ppt/tags/tag1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7323_1*i*3"/>
  <p:tag name="KSO_WM_TEMPLATE_CATEGORY" val="diagram"/>
  <p:tag name="KSO_WM_TEMPLATE_INDEX" val="20217323"/>
  <p:tag name="KSO_WM_UNIT_LAYERLEVEL" val="1"/>
  <p:tag name="KSO_WM_TAG_VERSION" val="1.0"/>
  <p:tag name="KSO_WM_BEAUTIFY_FLAG" val="#wm#"/>
  <p:tag name="KSO_WM_UNIT_SM_LIMIT_TYPE" val="2"/>
  <p:tag name="KSO_WM_CHIP_GROUPID" val="5fd06e271fa9d42129da2b1f"/>
  <p:tag name="KSO_WM_CHIP_XID" val="5fd06e271fa9d42129da2b20"/>
  <p:tag name="KSO_WM_UNIT_LINE_FORE_SCHEMECOLOR_INDEX_BRIGHTNESS" val="0"/>
  <p:tag name="KSO_WM_UNIT_LINE_FORE_SCHEMECOLOR_INDEX" val="5"/>
  <p:tag name="KSO_WM_UNIT_LINE_FILL_TYPE" val="2"/>
  <p:tag name="KSO_WM_TEMPLATE_ASSEMBLE_XID" val="6065707b4054ed1e2fb81627"/>
  <p:tag name="KSO_WM_TEMPLATE_ASSEMBLE_GROUPID" val="6065707b4054ed1e2fb81627"/>
</p:tagLst>
</file>

<file path=ppt/tags/tag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7323_1*i*4"/>
  <p:tag name="KSO_WM_TEMPLATE_CATEGORY" val="diagram"/>
  <p:tag name="KSO_WM_TEMPLATE_INDEX" val="20217323"/>
  <p:tag name="KSO_WM_UNIT_LAYERLEVEL" val="1"/>
  <p:tag name="KSO_WM_TAG_VERSION" val="1.0"/>
  <p:tag name="KSO_WM_BEAUTIFY_FLAG" val="#wm#"/>
  <p:tag name="KSO_WM_UNIT_SM_LIMIT_TYPE" val="2"/>
  <p:tag name="KSO_WM_CHIP_GROUPID" val="5fd06e271fa9d42129da2b1f"/>
  <p:tag name="KSO_WM_CHIP_XID" val="5fd06e271fa9d42129da2b20"/>
  <p:tag name="KSO_WM_UNIT_LINE_FORE_SCHEMECOLOR_INDEX_BRIGHTNESS" val="0"/>
  <p:tag name="KSO_WM_UNIT_LINE_FORE_SCHEMECOLOR_INDEX" val="5"/>
  <p:tag name="KSO_WM_UNIT_LINE_FILL_TYPE" val="2"/>
  <p:tag name="KSO_WM_TEMPLATE_ASSEMBLE_XID" val="6065707b4054ed1e2fb81627"/>
  <p:tag name="KSO_WM_TEMPLATE_ASSEMBLE_GROUPID" val="6065707b4054ed1e2fb81627"/>
</p:tagLst>
</file>

<file path=ppt/tags/tag175.xml><?xml version="1.0" encoding="utf-8"?>
<p:tagLst xmlns:a="http://schemas.openxmlformats.org/drawingml/2006/main" xmlns:r="http://schemas.openxmlformats.org/officeDocument/2006/relationships" xmlns:p="http://schemas.openxmlformats.org/presentationml/2006/main">
  <p:tag name="KSO_WM_SLIDE_ID" val="diagram2021732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BEAUTIFY_FLAG" val="#wm#"/>
  <p:tag name="KSO_WM_TEMPLATE_CATEGORY" val="diagram"/>
  <p:tag name="KSO_WM_TEMPLATE_INDEX" val="20217323"/>
  <p:tag name="KSO_WM_SLIDE_LAYOUT" val="a_f"/>
  <p:tag name="KSO_WM_SLIDE_LAYOUT_CNT" val="1_1"/>
  <p:tag name="KSO_WM_TEMPLATE_THUMBS_INDEX" val="1、4、7、12、13、14、15、16、17、18、20、24、25、28、33、36、40、43、44"/>
  <p:tag name="KSO_WM_SLIDE_SIZE" val="840*472"/>
  <p:tag name="KSO_WM_SLIDE_POSITION" val="58*47"/>
  <p:tag name="KSO_WM_SLIDE_LAYOUT_INFO" val="{&quot;backgroundInfo&quot;:[{&quot;bottom&quot;:0,&quot;bottomAbs&quot;:false,&quot;left&quot;:0,&quot;leftAbs&quot;:false,&quot;right&quot;:0,&quot;rightAbs&quot;:false,&quot;top&quot;:0,&quot;topAbs&quot;:false,&quot;type&quot;:&quot;general&quot;}],&quot;id&quot;:&quot;2021-04-01T16:19:52&quot;,&quot;maxSize&quot;:{&quot;size1&quot;:55.23219037939001},&quot;minSize&quot;:{&quot;size1&quot;:36.03219037939001},&quot;normalSize&quot;:{&quot;size1&quot;:36.0323755645752},&quot;subLayout&quot;:[{&quot;id&quot;:&quot;2021-04-01T16:19:52&quot;,&quot;margin&quot;:{&quot;bottom&quot;:0.8479999303817749,&quot;left&quot;:5.502999782562256,&quot;right&quot;:5.502999782562256,&quot;top&quot;:3.38700008392334},&quot;type&quot;:0},{&quot;id&quot;:&quot;2021-04-01T16:19:52&quot;,&quot;margin&quot;:{&quot;bottom&quot;:3.38700008392334,&quot;left&quot;:5.502999782562256,&quot;right&quot;:5.502999782562256,&quot;top&quot;:0.02600000612437725},&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6e271fa9d42129da2b20"/>
  <p:tag name="KSO_WM_CHIP_FILLPROP" val="[[{&quot;text_align&quot;:&quot;lb&quot;,&quot;text_direction&quot;:&quot;horizontal&quot;,&quot;support_big_font&quot;:false,&quot;picture_toward&quot;:0,&quot;picture_dockside&quot;:[],&quot;fill_id&quot;:&quot;d689204f4de345a4982605551024dd38&quot;,&quot;fill_align&quot;:&quot;lb&quot;,&quot;chip_types&quot;:[&quot;text&quot;,&quot;header&quot;]},{&quot;text_align&quot;:&quot;lt&quot;,&quot;text_direction&quot;:&quot;horizontal&quot;,&quot;support_big_font&quot;:true,&quot;picture_toward&quot;:0,&quot;picture_dockside&quot;:[],&quot;fill_id&quot;:&quot;85fe55258c1643f296a379467dde860b&quot;,&quot;fill_align&quot;:&quot;lt&quot;,&quot;chip_types&quot;:[&quot;text&quot;,&quot;header&quot;]}],[{&quot;text_align&quot;:&quot;cb&quot;,&quot;text_direction&quot;:&quot;horizontal&quot;,&quot;support_big_font&quot;:false,&quot;picture_toward&quot;:0,&quot;picture_dockside&quot;:[],&quot;fill_id&quot;:&quot;d689204f4de345a4982605551024dd38&quot;,&quot;fill_align&quot;:&quot;cb&quot;,&quot;chip_types&quot;:[&quot;text&quot;,&quot;header&quot;]},{&quot;text_align&quot;:&quot;ct&quot;,&quot;text_direction&quot;:&quot;horizontal&quot;,&quot;support_big_font&quot;:true,&quot;picture_toward&quot;:0,&quot;picture_dockside&quot;:[],&quot;fill_id&quot;:&quot;85fe55258c1643f296a379467dde860b&quot;,&quot;fill_align&quot;:&quot;ct&quot;,&quot;chip_types&quot;:[&quot;text&quot;,&quot;header&quot;]}]]"/>
  <p:tag name="KSO_WM_CHIP_DECFILLPROP" val="[]"/>
  <p:tag name="KSO_WM_CHIP_GROUPID" val="5fd06e271fa9d42129da2b1f"/>
  <p:tag name="KSO_WM_SLIDE_BK_DARK_LIGHT" val="2"/>
  <p:tag name="KSO_WM_SLIDE_BACKGROUND_TYPE" val="general"/>
  <p:tag name="KSO_WM_SLIDE_SUPPORT_FEATURE_TYPE" val="0"/>
  <p:tag name="KSO_WM_TEMPLATE_ASSEMBLE_XID" val="6065707b4054ed1e2fb81627"/>
  <p:tag name="KSO_WM_TEMPLATE_ASSEMBLE_GROUPID" val="6065707b4054ed1e2fb81627"/>
</p:tagLst>
</file>

<file path=ppt/tags/tag17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SLIDE_ID" val="diagram2021732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BEAUTIFY_FLAG" val="#wm#"/>
  <p:tag name="KSO_WM_TEMPLATE_CATEGORY" val="diagram"/>
  <p:tag name="KSO_WM_TEMPLATE_INDEX" val="20217323"/>
  <p:tag name="KSO_WM_SLIDE_LAYOUT" val="a_f"/>
  <p:tag name="KSO_WM_SLIDE_LAYOUT_CNT" val="1_1"/>
  <p:tag name="KSO_WM_TEMPLATE_THUMBS_INDEX" val="1、4、7、12、13、14、15、16、17、18、20、24、25、28、33、36、40、43、44"/>
  <p:tag name="KSO_WM_SLIDE_SIZE" val="840*472"/>
  <p:tag name="KSO_WM_SLIDE_POSITION" val="58*47"/>
  <p:tag name="KSO_WM_SLIDE_LAYOUT_INFO" val="{&quot;backgroundInfo&quot;:[{&quot;bottom&quot;:0,&quot;bottomAbs&quot;:false,&quot;left&quot;:0,&quot;leftAbs&quot;:false,&quot;right&quot;:0,&quot;rightAbs&quot;:false,&quot;top&quot;:0,&quot;topAbs&quot;:false,&quot;type&quot;:&quot;general&quot;}],&quot;id&quot;:&quot;2021-04-01T16:19:52&quot;,&quot;maxSize&quot;:{&quot;size1&quot;:55.23219037939001},&quot;minSize&quot;:{&quot;size1&quot;:36.03219037939001},&quot;normalSize&quot;:{&quot;size1&quot;:36.0323755645752},&quot;subLayout&quot;:[{&quot;id&quot;:&quot;2021-04-01T16:19:52&quot;,&quot;margin&quot;:{&quot;bottom&quot;:0.8479999303817749,&quot;left&quot;:5.502999782562256,&quot;right&quot;:5.502999782562256,&quot;top&quot;:3.38700008392334},&quot;type&quot;:0},{&quot;id&quot;:&quot;2021-04-01T16:19:52&quot;,&quot;margin&quot;:{&quot;bottom&quot;:3.38700008392334,&quot;left&quot;:5.502999782562256,&quot;right&quot;:5.502999782562256,&quot;top&quot;:0.02600000612437725},&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6e271fa9d42129da2b20"/>
  <p:tag name="KSO_WM_CHIP_FILLPROP" val="[[{&quot;text_align&quot;:&quot;lb&quot;,&quot;text_direction&quot;:&quot;horizontal&quot;,&quot;support_big_font&quot;:false,&quot;picture_toward&quot;:0,&quot;picture_dockside&quot;:[],&quot;fill_id&quot;:&quot;d689204f4de345a4982605551024dd38&quot;,&quot;fill_align&quot;:&quot;lb&quot;,&quot;chip_types&quot;:[&quot;text&quot;,&quot;header&quot;]},{&quot;text_align&quot;:&quot;lt&quot;,&quot;text_direction&quot;:&quot;horizontal&quot;,&quot;support_big_font&quot;:true,&quot;picture_toward&quot;:0,&quot;picture_dockside&quot;:[],&quot;fill_id&quot;:&quot;85fe55258c1643f296a379467dde860b&quot;,&quot;fill_align&quot;:&quot;lt&quot;,&quot;chip_types&quot;:[&quot;text&quot;,&quot;header&quot;]}],[{&quot;text_align&quot;:&quot;cb&quot;,&quot;text_direction&quot;:&quot;horizontal&quot;,&quot;support_big_font&quot;:false,&quot;picture_toward&quot;:0,&quot;picture_dockside&quot;:[],&quot;fill_id&quot;:&quot;d689204f4de345a4982605551024dd38&quot;,&quot;fill_align&quot;:&quot;cb&quot;,&quot;chip_types&quot;:[&quot;text&quot;,&quot;header&quot;]},{&quot;text_align&quot;:&quot;ct&quot;,&quot;text_direction&quot;:&quot;horizontal&quot;,&quot;support_big_font&quot;:true,&quot;picture_toward&quot;:0,&quot;picture_dockside&quot;:[],&quot;fill_id&quot;:&quot;85fe55258c1643f296a379467dde860b&quot;,&quot;fill_align&quot;:&quot;ct&quot;,&quot;chip_types&quot;:[&quot;text&quot;,&quot;header&quot;]}]]"/>
  <p:tag name="KSO_WM_CHIP_DECFILLPROP" val="[]"/>
  <p:tag name="KSO_WM_CHIP_GROUPID" val="5fd06e271fa9d42129da2b1f"/>
  <p:tag name="KSO_WM_SLIDE_BK_DARK_LIGHT" val="2"/>
  <p:tag name="KSO_WM_SLIDE_BACKGROUND_TYPE" val="general"/>
  <p:tag name="KSO_WM_SLIDE_SUPPORT_FEATURE_TYPE" val="0"/>
  <p:tag name="KSO_WM_TEMPLATE_ASSEMBLE_XID" val="6065707b4054ed1e2fb81627"/>
  <p:tag name="KSO_WM_TEMPLATE_ASSEMBLE_GROUPID" val="6065707b4054ed1e2fb81627"/>
</p:tagLst>
</file>

<file path=ppt/tags/tag181.xml><?xml version="1.0" encoding="utf-8"?>
<p:tagLst xmlns:p="http://schemas.openxmlformats.org/presentationml/2006/main">
  <p:tag name="KSO_WM_BEAUTIFY_FLAG" val=""/>
</p:tagLst>
</file>

<file path=ppt/tags/tag18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1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0.xml><?xml version="1.0" encoding="utf-8"?>
<p:tagLst xmlns:p="http://schemas.openxmlformats.org/presentationml/2006/main">
  <p:tag name="KSO_WM_BEAUTIFY_FLAG" val=""/>
</p:tagLst>
</file>

<file path=ppt/tags/tag185.xml><?xml version="1.0" encoding="utf-8"?>
<p:tagLst xmlns:a="http://schemas.openxmlformats.org/drawingml/2006/main" xmlns:r="http://schemas.openxmlformats.org/officeDocument/2006/relationships" xmlns:p="http://schemas.openxmlformats.org/presentationml/2006/main">
  <p:tag name="KSO_WM_SLIDE_ID" val="diagram2021732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BEAUTIFY_FLAG" val="#wm#"/>
  <p:tag name="KSO_WM_TEMPLATE_CATEGORY" val="diagram"/>
  <p:tag name="KSO_WM_TEMPLATE_INDEX" val="20217323"/>
  <p:tag name="KSO_WM_SLIDE_LAYOUT" val="a_f"/>
  <p:tag name="KSO_WM_SLIDE_LAYOUT_CNT" val="1_1"/>
  <p:tag name="KSO_WM_TEMPLATE_THUMBS_INDEX" val="1、4、7、12、13、14、15、16、17、18、20、24、25、28、33、36、40、43、44"/>
  <p:tag name="KSO_WM_SLIDE_SIZE" val="840*472"/>
  <p:tag name="KSO_WM_SLIDE_POSITION" val="58*47"/>
  <p:tag name="KSO_WM_SLIDE_LAYOUT_INFO" val="{&quot;backgroundInfo&quot;:[{&quot;bottom&quot;:0,&quot;bottomAbs&quot;:false,&quot;left&quot;:0,&quot;leftAbs&quot;:false,&quot;right&quot;:0,&quot;rightAbs&quot;:false,&quot;top&quot;:0,&quot;topAbs&quot;:false,&quot;type&quot;:&quot;general&quot;}],&quot;id&quot;:&quot;2021-04-01T16:19:52&quot;,&quot;maxSize&quot;:{&quot;size1&quot;:55.23219037939001},&quot;minSize&quot;:{&quot;size1&quot;:36.03219037939001},&quot;normalSize&quot;:{&quot;size1&quot;:36.0323755645752},&quot;subLayout&quot;:[{&quot;id&quot;:&quot;2021-04-01T16:19:52&quot;,&quot;margin&quot;:{&quot;bottom&quot;:0.8479999303817749,&quot;left&quot;:5.502999782562256,&quot;right&quot;:5.502999782562256,&quot;top&quot;:3.38700008392334},&quot;type&quot;:0},{&quot;id&quot;:&quot;2021-04-01T16:19:52&quot;,&quot;margin&quot;:{&quot;bottom&quot;:3.38700008392334,&quot;left&quot;:5.502999782562256,&quot;right&quot;:5.502999782562256,&quot;top&quot;:0.02600000612437725},&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6e271fa9d42129da2b20"/>
  <p:tag name="KSO_WM_CHIP_FILLPROP" val="[[{&quot;text_align&quot;:&quot;lb&quot;,&quot;text_direction&quot;:&quot;horizontal&quot;,&quot;support_big_font&quot;:false,&quot;picture_toward&quot;:0,&quot;picture_dockside&quot;:[],&quot;fill_id&quot;:&quot;d689204f4de345a4982605551024dd38&quot;,&quot;fill_align&quot;:&quot;lb&quot;,&quot;chip_types&quot;:[&quot;text&quot;,&quot;header&quot;]},{&quot;text_align&quot;:&quot;lt&quot;,&quot;text_direction&quot;:&quot;horizontal&quot;,&quot;support_big_font&quot;:true,&quot;picture_toward&quot;:0,&quot;picture_dockside&quot;:[],&quot;fill_id&quot;:&quot;85fe55258c1643f296a379467dde860b&quot;,&quot;fill_align&quot;:&quot;lt&quot;,&quot;chip_types&quot;:[&quot;text&quot;,&quot;header&quot;]}],[{&quot;text_align&quot;:&quot;cb&quot;,&quot;text_direction&quot;:&quot;horizontal&quot;,&quot;support_big_font&quot;:false,&quot;picture_toward&quot;:0,&quot;picture_dockside&quot;:[],&quot;fill_id&quot;:&quot;d689204f4de345a4982605551024dd38&quot;,&quot;fill_align&quot;:&quot;cb&quot;,&quot;chip_types&quot;:[&quot;text&quot;,&quot;header&quot;]},{&quot;text_align&quot;:&quot;ct&quot;,&quot;text_direction&quot;:&quot;horizontal&quot;,&quot;support_big_font&quot;:true,&quot;picture_toward&quot;:0,&quot;picture_dockside&quot;:[],&quot;fill_id&quot;:&quot;85fe55258c1643f296a379467dde860b&quot;,&quot;fill_align&quot;:&quot;ct&quot;,&quot;chip_types&quot;:[&quot;text&quot;,&quot;header&quot;]}]]"/>
  <p:tag name="KSO_WM_CHIP_DECFILLPROP" val="[]"/>
  <p:tag name="KSO_WM_CHIP_GROUPID" val="5fd06e271fa9d42129da2b1f"/>
  <p:tag name="KSO_WM_SLIDE_BK_DARK_LIGHT" val="2"/>
  <p:tag name="KSO_WM_SLIDE_BACKGROUND_TYPE" val="general"/>
  <p:tag name="KSO_WM_SLIDE_SUPPORT_FEATURE_TYPE" val="0"/>
  <p:tag name="KSO_WM_TEMPLATE_ASSEMBLE_XID" val="6065707b4054ed1e2fb81627"/>
  <p:tag name="KSO_WM_TEMPLATE_ASSEMBLE_GROUPID" val="6065707b4054ed1e2fb81627"/>
</p:tagLst>
</file>

<file path=ppt/tags/tag18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1860.xml><?xml version="1.0" encoding="utf-8"?>
<p:tagLst xmlns:p="http://schemas.openxmlformats.org/presentationml/2006/main">
  <p:tag name="KSO_WM_BEAUTIFY_FLAG" val=""/>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xml><?xml version="1.0" encoding="utf-8"?>
<p:tagLst xmlns:a="http://schemas.openxmlformats.org/drawingml/2006/main" xmlns:r="http://schemas.openxmlformats.org/officeDocument/2006/relationships" xmlns:p="http://schemas.openxmlformats.org/presentationml/2006/main">
  <p:tag name="KSO_WM_SLIDE_ID" val="diagram2021732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BEAUTIFY_FLAG" val="#wm#"/>
  <p:tag name="KSO_WM_TEMPLATE_CATEGORY" val="diagram"/>
  <p:tag name="KSO_WM_TEMPLATE_INDEX" val="20217323"/>
  <p:tag name="KSO_WM_SLIDE_LAYOUT" val="a_f"/>
  <p:tag name="KSO_WM_SLIDE_LAYOUT_CNT" val="1_1"/>
  <p:tag name="KSO_WM_TEMPLATE_THUMBS_INDEX" val="1、4、7、12、13、14、15、16、17、18、20、24、25、28、33、36、40、43、44"/>
  <p:tag name="KSO_WM_SLIDE_SIZE" val="840*472"/>
  <p:tag name="KSO_WM_SLIDE_POSITION" val="58*47"/>
  <p:tag name="KSO_WM_SLIDE_LAYOUT_INFO" val="{&quot;backgroundInfo&quot;:[{&quot;bottom&quot;:0,&quot;bottomAbs&quot;:false,&quot;left&quot;:0,&quot;leftAbs&quot;:false,&quot;right&quot;:0,&quot;rightAbs&quot;:false,&quot;top&quot;:0,&quot;topAbs&quot;:false,&quot;type&quot;:&quot;general&quot;}],&quot;id&quot;:&quot;2021-04-01T16:19:52&quot;,&quot;maxSize&quot;:{&quot;size1&quot;:55.23219037939001},&quot;minSize&quot;:{&quot;size1&quot;:36.03219037939001},&quot;normalSize&quot;:{&quot;size1&quot;:36.0323755645752},&quot;subLayout&quot;:[{&quot;id&quot;:&quot;2021-04-01T16:19:52&quot;,&quot;margin&quot;:{&quot;bottom&quot;:0.8479999303817749,&quot;left&quot;:5.502999782562256,&quot;right&quot;:5.502999782562256,&quot;top&quot;:3.38700008392334},&quot;type&quot;:0},{&quot;id&quot;:&quot;2021-04-01T16:19:52&quot;,&quot;margin&quot;:{&quot;bottom&quot;:3.38700008392334,&quot;left&quot;:5.502999782562256,&quot;right&quot;:5.502999782562256,&quot;top&quot;:0.02600000612437725},&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6e271fa9d42129da2b20"/>
  <p:tag name="KSO_WM_CHIP_FILLPROP" val="[[{&quot;text_align&quot;:&quot;lb&quot;,&quot;text_direction&quot;:&quot;horizontal&quot;,&quot;support_big_font&quot;:false,&quot;picture_toward&quot;:0,&quot;picture_dockside&quot;:[],&quot;fill_id&quot;:&quot;d689204f4de345a4982605551024dd38&quot;,&quot;fill_align&quot;:&quot;lb&quot;,&quot;chip_types&quot;:[&quot;text&quot;,&quot;header&quot;]},{&quot;text_align&quot;:&quot;lt&quot;,&quot;text_direction&quot;:&quot;horizontal&quot;,&quot;support_big_font&quot;:true,&quot;picture_toward&quot;:0,&quot;picture_dockside&quot;:[],&quot;fill_id&quot;:&quot;85fe55258c1643f296a379467dde860b&quot;,&quot;fill_align&quot;:&quot;lt&quot;,&quot;chip_types&quot;:[&quot;text&quot;,&quot;header&quot;]}],[{&quot;text_align&quot;:&quot;cb&quot;,&quot;text_direction&quot;:&quot;horizontal&quot;,&quot;support_big_font&quot;:false,&quot;picture_toward&quot;:0,&quot;picture_dockside&quot;:[],&quot;fill_id&quot;:&quot;d689204f4de345a4982605551024dd38&quot;,&quot;fill_align&quot;:&quot;cb&quot;,&quot;chip_types&quot;:[&quot;text&quot;,&quot;header&quot;]},{&quot;text_align&quot;:&quot;ct&quot;,&quot;text_direction&quot;:&quot;horizontal&quot;,&quot;support_big_font&quot;:true,&quot;picture_toward&quot;:0,&quot;picture_dockside&quot;:[],&quot;fill_id&quot;:&quot;85fe55258c1643f296a379467dde860b&quot;,&quot;fill_align&quot;:&quot;ct&quot;,&quot;chip_types&quot;:[&quot;text&quot;,&quot;header&quot;]}]]"/>
  <p:tag name="KSO_WM_CHIP_DECFILLPROP" val="[]"/>
  <p:tag name="KSO_WM_CHIP_GROUPID" val="5fd06e271fa9d42129da2b1f"/>
  <p:tag name="KSO_WM_SLIDE_BK_DARK_LIGHT" val="2"/>
  <p:tag name="KSO_WM_SLIDE_BACKGROUND_TYPE" val="general"/>
  <p:tag name="KSO_WM_SLIDE_SUPPORT_FEATURE_TYPE" val="0"/>
  <p:tag name="KSO_WM_TEMPLATE_ASSEMBLE_XID" val="6065707b4054ed1e2fb81627"/>
  <p:tag name="KSO_WM_TEMPLATE_ASSEMBLE_GROUPID" val="6065707b4054ed1e2fb81627"/>
</p:tagLst>
</file>

<file path=ppt/tags/tag189.xml><?xml version="1.0" encoding="utf-8"?>
<p:tagLst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SLIDE_ID" val="diagram2021732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BEAUTIFY_FLAG" val="#wm#"/>
  <p:tag name="KSO_WM_TEMPLATE_CATEGORY" val="diagram"/>
  <p:tag name="KSO_WM_TEMPLATE_INDEX" val="20217323"/>
  <p:tag name="KSO_WM_SLIDE_LAYOUT" val="a_f"/>
  <p:tag name="KSO_WM_SLIDE_LAYOUT_CNT" val="1_1"/>
  <p:tag name="KSO_WM_TEMPLATE_THUMBS_INDEX" val="1、4、7、12、13、14、15、16、17、18、20、24、25、28、33、36、40、43、44"/>
  <p:tag name="KSO_WM_SLIDE_SIZE" val="840*472"/>
  <p:tag name="KSO_WM_SLIDE_POSITION" val="58*47"/>
  <p:tag name="KSO_WM_SLIDE_LAYOUT_INFO" val="{&quot;backgroundInfo&quot;:[{&quot;bottom&quot;:0,&quot;bottomAbs&quot;:false,&quot;left&quot;:0,&quot;leftAbs&quot;:false,&quot;right&quot;:0,&quot;rightAbs&quot;:false,&quot;top&quot;:0,&quot;topAbs&quot;:false,&quot;type&quot;:&quot;general&quot;}],&quot;id&quot;:&quot;2021-04-01T16:19:52&quot;,&quot;maxSize&quot;:{&quot;size1&quot;:55.23219037939001},&quot;minSize&quot;:{&quot;size1&quot;:36.03219037939001},&quot;normalSize&quot;:{&quot;size1&quot;:36.0323755645752},&quot;subLayout&quot;:[{&quot;id&quot;:&quot;2021-04-01T16:19:52&quot;,&quot;margin&quot;:{&quot;bottom&quot;:0.8479999303817749,&quot;left&quot;:5.502999782562256,&quot;right&quot;:5.502999782562256,&quot;top&quot;:3.38700008392334},&quot;type&quot;:0},{&quot;id&quot;:&quot;2021-04-01T16:19:52&quot;,&quot;margin&quot;:{&quot;bottom&quot;:3.38700008392334,&quot;left&quot;:5.502999782562256,&quot;right&quot;:5.502999782562256,&quot;top&quot;:0.02600000612437725},&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6e271fa9d42129da2b20"/>
  <p:tag name="KSO_WM_CHIP_FILLPROP" val="[[{&quot;text_align&quot;:&quot;lb&quot;,&quot;text_direction&quot;:&quot;horizontal&quot;,&quot;support_big_font&quot;:false,&quot;picture_toward&quot;:0,&quot;picture_dockside&quot;:[],&quot;fill_id&quot;:&quot;d689204f4de345a4982605551024dd38&quot;,&quot;fill_align&quot;:&quot;lb&quot;,&quot;chip_types&quot;:[&quot;text&quot;,&quot;header&quot;]},{&quot;text_align&quot;:&quot;lt&quot;,&quot;text_direction&quot;:&quot;horizontal&quot;,&quot;support_big_font&quot;:true,&quot;picture_toward&quot;:0,&quot;picture_dockside&quot;:[],&quot;fill_id&quot;:&quot;85fe55258c1643f296a379467dde860b&quot;,&quot;fill_align&quot;:&quot;lt&quot;,&quot;chip_types&quot;:[&quot;text&quot;,&quot;header&quot;]}],[{&quot;text_align&quot;:&quot;cb&quot;,&quot;text_direction&quot;:&quot;horizontal&quot;,&quot;support_big_font&quot;:false,&quot;picture_toward&quot;:0,&quot;picture_dockside&quot;:[],&quot;fill_id&quot;:&quot;d689204f4de345a4982605551024dd38&quot;,&quot;fill_align&quot;:&quot;cb&quot;,&quot;chip_types&quot;:[&quot;text&quot;,&quot;header&quot;]},{&quot;text_align&quot;:&quot;ct&quot;,&quot;text_direction&quot;:&quot;horizontal&quot;,&quot;support_big_font&quot;:true,&quot;picture_toward&quot;:0,&quot;picture_dockside&quot;:[],&quot;fill_id&quot;:&quot;85fe55258c1643f296a379467dde860b&quot;,&quot;fill_align&quot;:&quot;ct&quot;,&quot;chip_types&quot;:[&quot;text&quot;,&quot;header&quot;]}]]"/>
  <p:tag name="KSO_WM_CHIP_DECFILLPROP" val="[]"/>
  <p:tag name="KSO_WM_CHIP_GROUPID" val="5fd06e271fa9d42129da2b1f"/>
  <p:tag name="KSO_WM_SLIDE_BK_DARK_LIGHT" val="2"/>
  <p:tag name="KSO_WM_SLIDE_BACKGROUND_TYPE" val="general"/>
  <p:tag name="KSO_WM_SLIDE_SUPPORT_FEATURE_TYPE" val="0"/>
  <p:tag name="KSO_WM_TEMPLATE_ASSEMBLE_XID" val="6065707b4054ed1e2fb81627"/>
  <p:tag name="KSO_WM_TEMPLATE_ASSEMBLE_GROUPID" val="6065707b4054ed1e2fb81627"/>
</p:tagLst>
</file>

<file path=ppt/tags/tag20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202.xml><?xml version="1.0" encoding="utf-8"?>
<p:tagLst xmlns:p="http://schemas.openxmlformats.org/presentationml/2006/main">
  <p:tag name="KSO_WM_BEAUTIFY_FLAG" val=""/>
</p:tagLst>
</file>

<file path=ppt/tags/tag2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xml><?xml version="1.0" encoding="utf-8"?>
<p:tagLst xmlns:a="http://schemas.openxmlformats.org/drawingml/2006/main" xmlns:r="http://schemas.openxmlformats.org/officeDocument/2006/relationships" xmlns:p="http://schemas.openxmlformats.org/presentationml/2006/main">
  <p:tag name="KSO_WM_SLIDE_ID" val="diagram2021732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BEAUTIFY_FLAG" val="#wm#"/>
  <p:tag name="KSO_WM_TEMPLATE_CATEGORY" val="diagram"/>
  <p:tag name="KSO_WM_TEMPLATE_INDEX" val="20217323"/>
  <p:tag name="KSO_WM_SLIDE_LAYOUT" val="a_f"/>
  <p:tag name="KSO_WM_SLIDE_LAYOUT_CNT" val="1_1"/>
  <p:tag name="KSO_WM_TEMPLATE_THUMBS_INDEX" val="1、4、7、12、13、14、15、16、17、18、20、24、25、28、33、36、40、43、44"/>
  <p:tag name="KSO_WM_SLIDE_SIZE" val="840*472"/>
  <p:tag name="KSO_WM_SLIDE_POSITION" val="58*47"/>
  <p:tag name="KSO_WM_SLIDE_LAYOUT_INFO" val="{&quot;backgroundInfo&quot;:[{&quot;bottom&quot;:0,&quot;bottomAbs&quot;:false,&quot;left&quot;:0,&quot;leftAbs&quot;:false,&quot;right&quot;:0,&quot;rightAbs&quot;:false,&quot;top&quot;:0,&quot;topAbs&quot;:false,&quot;type&quot;:&quot;general&quot;}],&quot;id&quot;:&quot;2021-04-01T16:19:52&quot;,&quot;maxSize&quot;:{&quot;size1&quot;:55.23219037939001},&quot;minSize&quot;:{&quot;size1&quot;:36.03219037939001},&quot;normalSize&quot;:{&quot;size1&quot;:36.0323755645752},&quot;subLayout&quot;:[{&quot;id&quot;:&quot;2021-04-01T16:19:52&quot;,&quot;margin&quot;:{&quot;bottom&quot;:0.8479999303817749,&quot;left&quot;:5.502999782562256,&quot;right&quot;:5.502999782562256,&quot;top&quot;:3.38700008392334},&quot;type&quot;:0},{&quot;id&quot;:&quot;2021-04-01T16:19:52&quot;,&quot;margin&quot;:{&quot;bottom&quot;:3.38700008392334,&quot;left&quot;:5.502999782562256,&quot;right&quot;:5.502999782562256,&quot;top&quot;:0.02600000612437725},&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6e271fa9d42129da2b20"/>
  <p:tag name="KSO_WM_CHIP_FILLPROP" val="[[{&quot;text_align&quot;:&quot;lb&quot;,&quot;text_direction&quot;:&quot;horizontal&quot;,&quot;support_big_font&quot;:false,&quot;picture_toward&quot;:0,&quot;picture_dockside&quot;:[],&quot;fill_id&quot;:&quot;d689204f4de345a4982605551024dd38&quot;,&quot;fill_align&quot;:&quot;lb&quot;,&quot;chip_types&quot;:[&quot;text&quot;,&quot;header&quot;]},{&quot;text_align&quot;:&quot;lt&quot;,&quot;text_direction&quot;:&quot;horizontal&quot;,&quot;support_big_font&quot;:true,&quot;picture_toward&quot;:0,&quot;picture_dockside&quot;:[],&quot;fill_id&quot;:&quot;85fe55258c1643f296a379467dde860b&quot;,&quot;fill_align&quot;:&quot;lt&quot;,&quot;chip_types&quot;:[&quot;text&quot;,&quot;header&quot;]}],[{&quot;text_align&quot;:&quot;cb&quot;,&quot;text_direction&quot;:&quot;horizontal&quot;,&quot;support_big_font&quot;:false,&quot;picture_toward&quot;:0,&quot;picture_dockside&quot;:[],&quot;fill_id&quot;:&quot;d689204f4de345a4982605551024dd38&quot;,&quot;fill_align&quot;:&quot;cb&quot;,&quot;chip_types&quot;:[&quot;text&quot;,&quot;header&quot;]},{&quot;text_align&quot;:&quot;ct&quot;,&quot;text_direction&quot;:&quot;horizontal&quot;,&quot;support_big_font&quot;:true,&quot;picture_toward&quot;:0,&quot;picture_dockside&quot;:[],&quot;fill_id&quot;:&quot;85fe55258c1643f296a379467dde860b&quot;,&quot;fill_align&quot;:&quot;ct&quot;,&quot;chip_types&quot;:[&quot;text&quot;,&quot;header&quot;]}]]"/>
  <p:tag name="KSO_WM_CHIP_DECFILLPROP" val="[]"/>
  <p:tag name="KSO_WM_CHIP_GROUPID" val="5fd06e271fa9d42129da2b1f"/>
  <p:tag name="KSO_WM_SLIDE_BK_DARK_LIGHT" val="2"/>
  <p:tag name="KSO_WM_SLIDE_BACKGROUND_TYPE" val="general"/>
  <p:tag name="KSO_WM_SLIDE_SUPPORT_FEATURE_TYPE" val="0"/>
  <p:tag name="KSO_WM_TEMPLATE_ASSEMBLE_XID" val="6065707b4054ed1e2fb81627"/>
  <p:tag name="KSO_WM_TEMPLATE_ASSEMBLE_GROUPID" val="6065707b4054ed1e2fb81627"/>
</p:tagLst>
</file>

<file path=ppt/tags/tag20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2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xml><?xml version="1.0" encoding="utf-8"?>
<p:tagLst xmlns:a="http://schemas.openxmlformats.org/drawingml/2006/main" xmlns:r="http://schemas.openxmlformats.org/officeDocument/2006/relationships" xmlns:p="http://schemas.openxmlformats.org/presentationml/2006/main">
  <p:tag name="KSO_WM_SLIDE_ID" val="diagram20217073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TAG_VERSION" val="1.0"/>
  <p:tag name="KSO_WM_BEAUTIFY_FLAG" val="#wm#"/>
  <p:tag name="KSO_WM_TEMPLATE_CATEGORY" val="diagram"/>
  <p:tag name="KSO_WM_TEMPLATE_INDEX" val="20217073"/>
  <p:tag name="KSO_WM_SLIDE_LAYOUT" val="a_d_f"/>
  <p:tag name="KSO_WM_SLIDE_LAYOUT_CNT" val="1_1_1"/>
  <p:tag name="KSO_WM_TEMPLATE_THUMBS_INDEX" val="1、4、7、12、13、14、15、16、17、18、20、24、25、28、33、36、40、43、44"/>
  <p:tag name="KSO_WM_SLIDE_SIZE" val="960*540"/>
  <p:tag name="KSO_WM_SLIDE_POSITION" val="0*0"/>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e49c998712faa657a980"/>
  <p:tag name="KSO_WM_CHIP_FILLPROP" val="[[{&quot;text_align&quot;:&quot;cm&quot;,&quot;text_direction&quot;:&quot;horizontal&quot;,&quot;support_features&quot;:[&quot;creativepic&quot;],&quot;support_big_font&quot;:false,&quot;picture_toward&quot;:1,&quot;picture_dockside&quot;:[&quot;cb&quot;,&quot;rm&quot;,&quot;ct&quot;],&quot;fill_id&quot;:&quot;3ff8b7e9ece344528a0d0bda437c3435&quot;,&quot;fill_align&quot;:&quot;cm&quot;,&quot;chip_types&quot;:[&quot;picture&quot;]},{&quot;text_align&quot;:&quot;lt&quot;,&quot;text_direction&quot;:&quot;horizontal&quot;,&quot;support_big_font&quot;:false,&quot;picture_toward&quot;:0,&quot;picture_dockside&quot;:[],&quot;fill_id&quot;:&quot;8730a6765360444782bef596a7b527c4&quot;,&quot;fill_align&quot;:&quot;lt&quot;,&quot;chip_types&quot;:[&quot;header&quot;]},{&quot;text_align&quot;:&quot;lt&quot;,&quot;text_direction&quot;:&quot;horizontal&quot;,&quot;support_big_font&quot;:false,&quot;picture_toward&quot;:0,&quot;picture_dockside&quot;:[],&quot;fill_id&quot;:&quot;13ab5cb2370249159930a241f720671f&quot;,&quot;fill_align&quot;:&quot;lt&quot;,&quot;chip_types&quot;:[&quot;text&quot;]}]]"/>
  <p:tag name="KSO_WM_CHIP_DECFILLPROP" val="[]"/>
  <p:tag name="KSO_WM_CHIP_GROUPID" val="5fade49c998712faa657a97f"/>
  <p:tag name="KSO_WM_SLIDE_BK_DARK_LIGHT" val="2"/>
  <p:tag name="KSO_WM_SLIDE_BACKGROUND_TYPE" val="general"/>
  <p:tag name="KSO_WM_SLIDE_SUPPORT_FEATURE_TYPE" val="8"/>
  <p:tag name="KSO_WM_TEMPLATE_ASSEMBLE_XID" val="606570534054ed1e2fb814c7"/>
  <p:tag name="KSO_WM_TEMPLATE_ASSEMBLE_GROUPID" val="606570534054ed1e2fb814c7"/>
  <p:tag name="KSO_WM_SLIDE_LAYOUT_INFO" val="{&quot;direction&quot;:1,&quot;id&quot;:&quot;2021-04-01T16:16:09&quot;,&quot;maxSize&quot;:{&quot;size1&quot;:57.5},&quot;minSize&quot;:{&quot;size1&quot;:32.6},&quot;normalSize&quot;:{&quot;size1&quot;:54.94375},&quot;subLayout&quot;:[{&quot;id&quot;:&quot;2021-04-01T16:16:09&quot;,&quot;maxSize&quot;:{&quot;size1&quot;:35.6},&quot;minSize&quot;:{&quot;size1&quot;:17.8},&quot;normalSize&quot;:{&quot;size1&quot;:18.966666666666665},&quot;subLayout&quot;:[{&quot;id&quot;:&quot;2021-04-01T16:16:09&quot;,&quot;margin&quot;:{&quot;bottom&quot;:0,&quot;left&quot;:2.117000102996826,&quot;right&quot;:0.02600000612437725,&quot;top&quot;:1.6929999589920044},&quot;type&quot;:0},{&quot;id&quot;:&quot;2021-04-01T16:16:09&quot;,&quot;margin&quot;:{&quot;bottom&quot;:1.6929999589920044,&quot;left&quot;:2.117000102996826,&quot;right&quot;:0.02600000612437725,&quot;top&quot;:1.720000147819519},&quot;type&quot;:0}],&quot;type&quot;:0},{&quot;id&quot;:&quot;2021-04-01T16:16:09&quot;,&quot;margin&quot;:{&quot;bottom&quot;:0,&quot;left&quot;:1.6670000553131104,&quot;right&quot;:0,&quot;top&quot;:0},&quot;type&quot;:0}],&quot;type&quot;:0}"/>
</p:tagLst>
</file>

<file path=ppt/tags/tag208.xml><?xml version="1.0" encoding="utf-8"?>
<p:tagLst xmlns:a="http://schemas.openxmlformats.org/drawingml/2006/main" xmlns:r="http://schemas.openxmlformats.org/officeDocument/2006/relationships" xmlns:p="http://schemas.openxmlformats.org/presentationml/2006/main">
  <p:tag name="KSO_WM_UNIT_VALUE" val="1904*983"/>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diagram20216662_1*ζ_h_d*1_1_1"/>
  <p:tag name="KSO_WM_TEMPLATE_CATEGORY" val="diagram"/>
  <p:tag name="KSO_WM_TEMPLATE_INDEX" val="20216662"/>
  <p:tag name="KSO_WM_UNIT_LAYERLEVEL" val="1_1_1"/>
  <p:tag name="KSO_WM_TAG_VERSION" val="1.0"/>
  <p:tag name="KSO_WM_BEAUTIFY_FLAG" val="#wm#"/>
  <p:tag name="KSO_WM_UNIT_PICTURE_TOWARD" val="1"/>
  <p:tag name="KSO_WM_UNIT_PICTURE_DOCKSIDE" val="cb,rm,ct"/>
  <p:tag name="KSO_WM_UNIT_DIAGRAM_MODELTYPE" val="creativePicture"/>
  <p:tag name="KSO_WM_UNIT_USESOURCEFORMAT_APPLY" val="1"/>
</p:tagLst>
</file>

<file path=ppt/tags/tag2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ζ_h_i"/>
  <p:tag name="KSO_WM_UNIT_INDEX" val="1_1_1"/>
  <p:tag name="KSO_WM_UNIT_ID" val="diagram20216662_1*ζ_h_i*1_1_1"/>
  <p:tag name="KSO_WM_TEMPLATE_CATEGORY" val="diagram"/>
  <p:tag name="KSO_WM_TEMPLATE_INDEX" val="20216662"/>
  <p:tag name="KSO_WM_UNIT_LAYERLEVEL" val="1_1_1"/>
  <p:tag name="KSO_WM_TAG_VERSION" val="1.0"/>
  <p:tag name="KSO_WM_BEAUTIFY_FLAG" val="#wm#"/>
  <p:tag name="KSO_WM_UNIT_PICTURE_TOWARD" val="1"/>
  <p:tag name="KSO_WM_UNIT_PICTURE_DOCKSIDE" val="cb,rm,ct"/>
  <p:tag name="KSO_WM_UNIT_DIAGRAM_MODELTYPE" val="creativePicture"/>
  <p:tag name="KSO_WM_UNIT_USESOURCEFORMAT_APPLY" val="1"/>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0.5"/>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2"/>
  <p:tag name="KSO_WM_UNIT_TEXT_FILL_TYPE" val="1"/>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ζ_h_i"/>
  <p:tag name="KSO_WM_UNIT_INDEX" val="1_1_2"/>
  <p:tag name="KSO_WM_UNIT_ID" val="diagram20216662_1*ζ_h_i*1_1_2"/>
  <p:tag name="KSO_WM_TEMPLATE_CATEGORY" val="diagram"/>
  <p:tag name="KSO_WM_TEMPLATE_INDEX" val="20216662"/>
  <p:tag name="KSO_WM_UNIT_LAYERLEVEL" val="1_1_1"/>
  <p:tag name="KSO_WM_TAG_VERSION" val="1.0"/>
  <p:tag name="KSO_WM_BEAUTIFY_FLAG" val="#wm#"/>
  <p:tag name="KSO_WM_UNIT_PICTURE_TOWARD" val="1"/>
  <p:tag name="KSO_WM_UNIT_PICTURE_DOCKSIDE" val="cb,rm,ct"/>
  <p:tag name="KSO_WM_UNIT_DIAGRAM_MODELTYPE" val="creativePicture"/>
  <p:tag name="KSO_WM_UNIT_USESOURCEFORMAT_APPLY" val="1"/>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0.5"/>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2"/>
  <p:tag name="KSO_WM_UNIT_TEXT_FILL_TYPE" val="1"/>
</p:tagLst>
</file>

<file path=ppt/tags/tag2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ζ_h_i"/>
  <p:tag name="KSO_WM_UNIT_INDEX" val="1_1_3"/>
  <p:tag name="KSO_WM_UNIT_ID" val="diagram20216662_1*ζ_h_i*1_1_3"/>
  <p:tag name="KSO_WM_TEMPLATE_CATEGORY" val="diagram"/>
  <p:tag name="KSO_WM_TEMPLATE_INDEX" val="20216662"/>
  <p:tag name="KSO_WM_UNIT_LAYERLEVEL" val="1_1_1"/>
  <p:tag name="KSO_WM_TAG_VERSION" val="1.0"/>
  <p:tag name="KSO_WM_BEAUTIFY_FLAG" val="#wm#"/>
  <p:tag name="KSO_WM_UNIT_PICTURE_TOWARD" val="1"/>
  <p:tag name="KSO_WM_UNIT_PICTURE_DOCKSIDE" val="cb,rm,ct"/>
  <p:tag name="KSO_WM_UNIT_DIAGRAM_MODELTYPE" val="creativePicture"/>
  <p:tag name="KSO_WM_UNIT_USESOURCEFORMAT_APPLY" val="1"/>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0.5"/>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2"/>
  <p:tag name="KSO_WM_UNIT_TEXT_FILL_TYPE" val="1"/>
</p:tagLst>
</file>

<file path=ppt/tags/tag2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7073_1*i*1"/>
  <p:tag name="KSO_WM_TEMPLATE_CATEGORY" val="diagram"/>
  <p:tag name="KSO_WM_TEMPLATE_INDEX" val="20217073"/>
  <p:tag name="KSO_WM_UNIT_LAYERLEVEL" val="1"/>
  <p:tag name="KSO_WM_TAG_VERSION" val="1.0"/>
  <p:tag name="KSO_WM_BEAUTIFY_FLAG" val="#wm#"/>
  <p:tag name="KSO_WM_UNIT_BLOCK" val="0"/>
  <p:tag name="KSO_WM_UNIT_SM_LIMIT_TYPE" val="1"/>
  <p:tag name="KSO_WM_UNIT_DEC_AREA_ID" val="1d32bf7c27d74b4b815cbeff08c6612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ade49c998712faa657a97f"/>
  <p:tag name="KSO_WM_CHIP_XID" val="5fade49c998712faa657a98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4"/>
  <p:tag name="KSO_WM_TEMPLATE_ASSEMBLE_XID" val="606570534054ed1e2fb814c7"/>
  <p:tag name="KSO_WM_TEMPLATE_ASSEMBLE_GROUPID" val="606570534054ed1e2fb814c7"/>
</p:tagLst>
</file>

<file path=ppt/tags/tag21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diagram20217073_1*a*1"/>
  <p:tag name="KSO_WM_TEMPLATE_CATEGORY" val="diagram"/>
  <p:tag name="KSO_WM_TEMPLATE_INDEX" val="20217073"/>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a3f221064241ce926b5da93464cd3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f0187e0d46fa40efbf5cb96029111a26"/>
  <p:tag name="KSO_WM_UNIT_TEXT_FILL_FORE_SCHEMECOLOR_INDEX_BRIGHTNESS" val="0"/>
  <p:tag name="KSO_WM_UNIT_TEXT_FILL_FORE_SCHEMECOLOR_INDEX" val="13"/>
  <p:tag name="KSO_WM_UNIT_TEXT_FILL_TYPE" val="1"/>
  <p:tag name="KSO_WM_TEMPLATE_ASSEMBLE_XID" val="606570534054ed1e2fb814c7"/>
  <p:tag name="KSO_WM_TEMPLATE_ASSEMBLE_GROUPID" val="606570534054ed1e2fb814c7"/>
</p:tagLst>
</file>

<file path=ppt/tags/tag214.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073_1*f*1"/>
  <p:tag name="KSO_WM_TEMPLATE_CATEGORY" val="diagram"/>
  <p:tag name="KSO_WM_TEMPLATE_INDEX" val="20217073"/>
  <p:tag name="KSO_WM_UNIT_LAYERLEVEL" val="1"/>
  <p:tag name="KSO_WM_TAG_VERSION" val="1.0"/>
  <p:tag name="KSO_WM_BEAUTIFY_FLAG" val="#wm#"/>
  <p:tag name="KSO_WM_UNIT_DEFAULT_FONT" val="14;20;2"/>
  <p:tag name="KSO_WM_UNIT_BLOCK" val="0"/>
  <p:tag name="KSO_WM_UNIT_VALUE" val="72"/>
  <p:tag name="KSO_WM_UNIT_SHOW_EDIT_AREA_INDICATION" val="1"/>
  <p:tag name="KSO_WM_CHIP_GROUPID" val="5e6b05596848fb12bee65ac8"/>
  <p:tag name="KSO_WM_CHIP_XID" val="5e6b05596848fb12bee65aca"/>
  <p:tag name="KSO_WM_UNIT_DEC_AREA_ID" val="ce82e2753746471daed8748529970ba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ba28c40bb95945a5a4e748a293b73aa4"/>
  <p:tag name="KSO_WM_UNIT_TEXT_FILL_FORE_SCHEMECOLOR_INDEX_BRIGHTNESS" val="0.25"/>
  <p:tag name="KSO_WM_UNIT_TEXT_FILL_FORE_SCHEMECOLOR_INDEX" val="13"/>
  <p:tag name="KSO_WM_UNIT_TEXT_FILL_TYPE" val="1"/>
  <p:tag name="KSO_WM_TEMPLATE_ASSEMBLE_XID" val="606570534054ed1e2fb814c7"/>
  <p:tag name="KSO_WM_TEMPLATE_ASSEMBLE_GROUPID" val="606570534054ed1e2fb814c7"/>
</p:tagLst>
</file>

<file path=ppt/tags/tag2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6.xml><?xml version="1.0" encoding="utf-8"?>
<p:tagLst xmlns:a="http://schemas.openxmlformats.org/drawingml/2006/main" xmlns:r="http://schemas.openxmlformats.org/officeDocument/2006/relationships" xmlns:p="http://schemas.openxmlformats.org/presentationml/2006/main">
  <p:tag name="KSO_WM_SLIDE_ID" val="diagram20217097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TAG_VERSION" val="1.0"/>
  <p:tag name="KSO_WM_BEAUTIFY_FLAG" val="#wm#"/>
  <p:tag name="KSO_WM_TEMPLATE_CATEGORY" val="diagram"/>
  <p:tag name="KSO_WM_TEMPLATE_INDEX" val="20217097"/>
  <p:tag name="KSO_WM_SLIDE_LAYOUT" val="a_d_f"/>
  <p:tag name="KSO_WM_SLIDE_LAYOUT_CNT" val="1_1_1"/>
  <p:tag name="KSO_WM_TEMPLATE_THUMBS_INDEX" val="1、4、7、12、13、14、15、16、17、18、20、24、25、28、33、36、40、43、44"/>
  <p:tag name="KSO_WM_SLIDE_SIZE" val="888*540"/>
  <p:tag name="KSO_WM_SLIDE_POSITION" val="72*0"/>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a57998712faa657abf3"/>
  <p:tag name="KSO_WM_CHIP_FILLPROP" val="[[{&quot;text_align&quot;:&quot;cm&quot;,&quot;text_direction&quot;:&quot;horizontal&quot;,&quot;support_features&quot;:[&quot;creativepic&quot;],&quot;support_big_font&quot;:false,&quot;picture_toward&quot;:1,&quot;picture_dockside&quot;:[&quot;cb&quot;,&quot;rm&quot;,&quot;ct&quot;],&quot;fill_id&quot;:&quot;8d116bd8b1074587a970747df3fba75a&quot;,&quot;fill_align&quot;:&quot;cm&quot;,&quot;chip_types&quot;:[&quot;picture&quot;]},{&quot;text_align&quot;:&quot;lb&quot;,&quot;text_direction&quot;:&quot;horizontal&quot;,&quot;support_big_font&quot;:false,&quot;picture_toward&quot;:0,&quot;picture_dockside&quot;:[],&quot;fill_id&quot;:&quot;0c52f29da84d4a8fa032b62f9d0b0d9e&quot;,&quot;fill_align&quot;:&quot;lb&quot;,&quot;chip_types&quot;:[&quot;text&quot;,&quot;header&quot;]},{&quot;text_align&quot;:&quot;lt&quot;,&quot;text_direction&quot;:&quot;horizontal&quot;,&quot;support_big_font&quot;:false,&quot;picture_toward&quot;:0,&quot;picture_dockside&quot;:[],&quot;fill_id&quot;:&quot;1d610f50166043debd746d9fc47ffedb&quot;,&quot;fill_align&quot;:&quot;lt&quot;,&quot;chip_types&quot;:[&quot;text&quot;]}]]"/>
  <p:tag name="KSO_WM_CHIP_DECFILLPROP" val="[]"/>
  <p:tag name="KSO_WM_CHIP_GROUPID" val="5fadfa57998712faa657abf2"/>
  <p:tag name="KSO_WM_SLIDE_BK_DARK_LIGHT" val="2"/>
  <p:tag name="KSO_WM_SLIDE_BACKGROUND_TYPE" val="general"/>
  <p:tag name="KSO_WM_SLIDE_SUPPORT_FEATURE_TYPE" val="8"/>
  <p:tag name="KSO_WM_TEMPLATE_ASSEMBLE_XID" val="606570604054ed1e2fb814e9"/>
  <p:tag name="KSO_WM_TEMPLATE_ASSEMBLE_GROUPID" val="606570604054ed1e2fb814e9"/>
  <p:tag name="KSO_WM_SLIDE_LAYOUT_INFO" val="{&quot;direction&quot;:1,&quot;id&quot;:&quot;2021-04-01T16:16:32&quot;,&quot;maxSize&quot;:{&quot;size1&quot;:57.5},&quot;minSize&quot;:{&quot;size1&quot;:32.6},&quot;normalSize&quot;:{&quot;size1&quot;:49.7875},&quot;subLayout&quot;:[{&quot;id&quot;:&quot;2021-04-01T16:16:32&quot;,&quot;maxSize&quot;:{&quot;size1&quot;:56.57125998249761},&quot;minSize&quot;:{&quot;size1&quot;:20.971259982497603},&quot;normalSize&quot;:{&quot;size1&quot;:38.871259982497605},&quot;subLayout&quot;:[{&quot;id&quot;:&quot;2021-04-01T16:16:32&quot;,&quot;margin&quot;:{&quot;bottom&quot;:0.02600000612437725,&quot;left&quot;:2.5399999618530273,&quot;right&quot;:0.02600000612437725,&quot;top&quot;:1.6929999589920044},&quot;type&quot;:0},{&quot;id&quot;:&quot;2021-04-01T16:16:32&quot;,&quot;margin&quot;:{&quot;bottom&quot;:1.6929999589920044,&quot;left&quot;:2.5399999618530273,&quot;right&quot;:0.02600000612437725,&quot;top&quot;:0.7919999957084656},&quot;type&quot;:0}],&quot;type&quot;:0},{&quot;id&quot;:&quot;2021-04-01T16:16:32&quot;,&quot;margin&quot;:{&quot;bottom&quot;:0,&quot;left&quot;:1.6670000553131104,&quot;right&quot;:0,&quot;top&quot;:0},&quot;type&quot;:0}],&quot;type&quot;:0}"/>
</p:tagLst>
</file>

<file path=ppt/tags/tag217.xml><?xml version="1.0" encoding="utf-8"?>
<p:tagLst xmlns:a="http://schemas.openxmlformats.org/drawingml/2006/main" xmlns:r="http://schemas.openxmlformats.org/officeDocument/2006/relationships" xmlns:p="http://schemas.openxmlformats.org/presentationml/2006/main">
  <p:tag name="KSO_WM_UNIT_PICTURE_TOWARD" val="1"/>
  <p:tag name="KSO_WM_UNIT_PICTURE_DOCKSIDE" val="cb,rm,ct"/>
  <p:tag name="KSO_WM_UNIT_HIGHLIGHT" val="0"/>
  <p:tag name="KSO_WM_UNIT_COMPATIBLE" val="0"/>
  <p:tag name="KSO_WM_UNIT_DIAGRAM_ISNUMVISUAL" val="0"/>
  <p:tag name="KSO_WM_UNIT_DIAGRAM_ISREFERUNIT" val="0"/>
  <p:tag name="KSO_WM_DIAGRAM_GROUP_CODE" val="ζ1-1"/>
  <p:tag name="KSO_WM_UNIT_TYPE" val="ζ_h_i"/>
  <p:tag name="KSO_WM_UNIT_INDEX" val="1_1_1"/>
  <p:tag name="KSO_WM_UNIT_ID" val="diagram20215780_1*ζ_h_i*1_1_1"/>
  <p:tag name="KSO_WM_TEMPLATE_CATEGORY" val="diagram"/>
  <p:tag name="KSO_WM_TEMPLATE_INDEX" val="20215780"/>
  <p:tag name="KSO_WM_UNIT_LAYERLEVEL" val="1_1_1"/>
  <p:tag name="KSO_WM_TAG_VERSION" val="1.0"/>
  <p:tag name="KSO_WM_BEAUTIFY_FLAG" val="#wm#"/>
  <p:tag name="KSO_WM_UNIT_DIAGRAM_MODELTYPE" val="creativePicture"/>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1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UNIT_TYPE" val="a"/>
  <p:tag name="KSO_WM_UNIT_INDEX" val="1"/>
  <p:tag name="KSO_WM_UNIT_ID" val="diagram20217097_1*a*1"/>
  <p:tag name="KSO_WM_TEMPLATE_CATEGORY" val="diagram"/>
  <p:tag name="KSO_WM_TEMPLATE_INDEX" val="20217097"/>
  <p:tag name="KSO_WM_UNIT_LAYERLEVEL" val="1"/>
  <p:tag name="KSO_WM_TAG_VERSION" val="1.0"/>
  <p:tag name="KSO_WM_BEAUTIFY_FLAG" val="#wm#"/>
  <p:tag name="KSO_WM_UNIT_PRESET_TEXT" val="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7f14af1609284ea0b607822725b8c5a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15546f7fe9064abe988ac6502b0bb09f"/>
  <p:tag name="KSO_WM_UNIT_TEXT_FILL_FORE_SCHEMECOLOR_INDEX_BRIGHTNESS" val="0"/>
  <p:tag name="KSO_WM_UNIT_TEXT_FILL_FORE_SCHEMECOLOR_INDEX" val="13"/>
  <p:tag name="KSO_WM_UNIT_TEXT_FILL_TYPE" val="1"/>
  <p:tag name="KSO_WM_TEMPLATE_ASSEMBLE_XID" val="606570604054ed1e2fb814e9"/>
  <p:tag name="KSO_WM_TEMPLATE_ASSEMBLE_GROUPID" val="606570604054ed1e2fb814e9"/>
</p:tagLst>
</file>

<file path=ppt/tags/tag219.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097_1*f*1"/>
  <p:tag name="KSO_WM_TEMPLATE_CATEGORY" val="diagram"/>
  <p:tag name="KSO_WM_TEMPLATE_INDEX" val="20217097"/>
  <p:tag name="KSO_WM_UNIT_LAYERLEVEL" val="1"/>
  <p:tag name="KSO_WM_TAG_VERSION" val="1.0"/>
  <p:tag name="KSO_WM_BEAUTIFY_FLAG" val="#wm#"/>
  <p:tag name="KSO_WM_UNIT_DEFAULT_FONT" val="14;20;2"/>
  <p:tag name="KSO_WM_UNIT_BLOCK" val="0"/>
  <p:tag name="KSO_WM_UNIT_VALUE" val="72"/>
  <p:tag name="KSO_WM_UNIT_SHOW_EDIT_AREA_INDICATION" val="1"/>
  <p:tag name="KSO_WM_CHIP_GROUPID" val="5e6b05596848fb12bee65ac8"/>
  <p:tag name="KSO_WM_CHIP_XID" val="5e6b05596848fb12bee65aca"/>
  <p:tag name="KSO_WM_UNIT_DEC_AREA_ID" val="70347f9784f64ccca9123b27c1d2bbd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1d39d7b218794cc0bc8d550570994862"/>
  <p:tag name="KSO_WM_UNIT_TEXT_FILL_FORE_SCHEMECOLOR_INDEX_BRIGHTNESS" val="0.25"/>
  <p:tag name="KSO_WM_UNIT_TEXT_FILL_FORE_SCHEMECOLOR_INDEX" val="13"/>
  <p:tag name="KSO_WM_UNIT_TEXT_FILL_TYPE" val="1"/>
  <p:tag name="KSO_WM_TEMPLATE_ASSEMBLE_XID" val="606570604054ed1e2fb814e9"/>
  <p:tag name="KSO_WM_TEMPLATE_ASSEMBLE_GROUPID" val="606570604054ed1e2fb814e9"/>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4.xml><?xml version="1.0" encoding="utf-8"?>
<p:tagLst xmlns:a="http://schemas.openxmlformats.org/drawingml/2006/main" xmlns:r="http://schemas.openxmlformats.org/officeDocument/2006/relationships" xmlns:p="http://schemas.openxmlformats.org/presentationml/2006/main">
  <p:tag name="KSO_WM_SLIDE_ID" val="diagram2021732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BEAUTIFY_FLAG" val="#wm#"/>
  <p:tag name="KSO_WM_TEMPLATE_CATEGORY" val="diagram"/>
  <p:tag name="KSO_WM_TEMPLATE_INDEX" val="20217323"/>
  <p:tag name="KSO_WM_SLIDE_LAYOUT" val="a_f"/>
  <p:tag name="KSO_WM_SLIDE_LAYOUT_CNT" val="1_1"/>
  <p:tag name="KSO_WM_TEMPLATE_THUMBS_INDEX" val="1、4、7、12、13、14、15、16、17、18、20、24、25、28、33、36、40、43、44"/>
  <p:tag name="KSO_WM_SLIDE_SIZE" val="840*472"/>
  <p:tag name="KSO_WM_SLIDE_POSITION" val="58*47"/>
  <p:tag name="KSO_WM_SLIDE_LAYOUT_INFO" val="{&quot;backgroundInfo&quot;:[{&quot;bottom&quot;:0,&quot;bottomAbs&quot;:false,&quot;left&quot;:0,&quot;leftAbs&quot;:false,&quot;right&quot;:0,&quot;rightAbs&quot;:false,&quot;top&quot;:0,&quot;topAbs&quot;:false,&quot;type&quot;:&quot;general&quot;}],&quot;id&quot;:&quot;2021-04-01T16:19:52&quot;,&quot;maxSize&quot;:{&quot;size1&quot;:55.23219037939001},&quot;minSize&quot;:{&quot;size1&quot;:36.03219037939001},&quot;normalSize&quot;:{&quot;size1&quot;:36.0323755645752},&quot;subLayout&quot;:[{&quot;id&quot;:&quot;2021-04-01T16:19:52&quot;,&quot;margin&quot;:{&quot;bottom&quot;:0.8479999303817749,&quot;left&quot;:5.502999782562256,&quot;right&quot;:5.502999782562256,&quot;top&quot;:3.38700008392334},&quot;type&quot;:0},{&quot;id&quot;:&quot;2021-04-01T16:19:52&quot;,&quot;margin&quot;:{&quot;bottom&quot;:3.38700008392334,&quot;left&quot;:5.502999782562256,&quot;right&quot;:5.502999782562256,&quot;top&quot;:0.02600000612437725},&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6e271fa9d42129da2b20"/>
  <p:tag name="KSO_WM_CHIP_FILLPROP" val="[[{&quot;text_align&quot;:&quot;lb&quot;,&quot;text_direction&quot;:&quot;horizontal&quot;,&quot;support_big_font&quot;:false,&quot;picture_toward&quot;:0,&quot;picture_dockside&quot;:[],&quot;fill_id&quot;:&quot;d689204f4de345a4982605551024dd38&quot;,&quot;fill_align&quot;:&quot;lb&quot;,&quot;chip_types&quot;:[&quot;text&quot;,&quot;header&quot;]},{&quot;text_align&quot;:&quot;lt&quot;,&quot;text_direction&quot;:&quot;horizontal&quot;,&quot;support_big_font&quot;:true,&quot;picture_toward&quot;:0,&quot;picture_dockside&quot;:[],&quot;fill_id&quot;:&quot;85fe55258c1643f296a379467dde860b&quot;,&quot;fill_align&quot;:&quot;lt&quot;,&quot;chip_types&quot;:[&quot;text&quot;,&quot;header&quot;]}],[{&quot;text_align&quot;:&quot;cb&quot;,&quot;text_direction&quot;:&quot;horizontal&quot;,&quot;support_big_font&quot;:false,&quot;picture_toward&quot;:0,&quot;picture_dockside&quot;:[],&quot;fill_id&quot;:&quot;d689204f4de345a4982605551024dd38&quot;,&quot;fill_align&quot;:&quot;cb&quot;,&quot;chip_types&quot;:[&quot;text&quot;,&quot;header&quot;]},{&quot;text_align&quot;:&quot;ct&quot;,&quot;text_direction&quot;:&quot;horizontal&quot;,&quot;support_big_font&quot;:true,&quot;picture_toward&quot;:0,&quot;picture_dockside&quot;:[],&quot;fill_id&quot;:&quot;85fe55258c1643f296a379467dde860b&quot;,&quot;fill_align&quot;:&quot;ct&quot;,&quot;chip_types&quot;:[&quot;text&quot;,&quot;header&quot;]}]]"/>
  <p:tag name="KSO_WM_CHIP_DECFILLPROP" val="[]"/>
  <p:tag name="KSO_WM_CHIP_GROUPID" val="5fd06e271fa9d42129da2b1f"/>
  <p:tag name="KSO_WM_SLIDE_BK_DARK_LIGHT" val="2"/>
  <p:tag name="KSO_WM_SLIDE_BACKGROUND_TYPE" val="general"/>
  <p:tag name="KSO_WM_SLIDE_SUPPORT_FEATURE_TYPE" val="0"/>
  <p:tag name="KSO_WM_TEMPLATE_ASSEMBLE_XID" val="6065707b4054ed1e2fb81627"/>
  <p:tag name="KSO_WM_TEMPLATE_ASSEMBLE_GROUPID" val="6065707b4054ed1e2fb81627"/>
</p:tagLst>
</file>

<file path=ppt/tags/tag2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7.xml><?xml version="1.0" encoding="utf-8"?>
<p:tagLst xmlns:a="http://schemas.openxmlformats.org/drawingml/2006/main" xmlns:r="http://schemas.openxmlformats.org/officeDocument/2006/relationships" xmlns:p="http://schemas.openxmlformats.org/presentationml/2006/main">
  <p:tag name="KSO_WM_SLIDE_ID" val="diagram2021732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BEAUTIFY_FLAG" val="#wm#"/>
  <p:tag name="KSO_WM_TEMPLATE_CATEGORY" val="diagram"/>
  <p:tag name="KSO_WM_TEMPLATE_INDEX" val="20217323"/>
  <p:tag name="KSO_WM_SLIDE_LAYOUT" val="a_f"/>
  <p:tag name="KSO_WM_SLIDE_LAYOUT_CNT" val="1_1"/>
  <p:tag name="KSO_WM_TEMPLATE_THUMBS_INDEX" val="1、4、7、12、13、14、15、16、17、18、20、24、25、28、33、36、40、43、44"/>
  <p:tag name="KSO_WM_SLIDE_SIZE" val="840*472"/>
  <p:tag name="KSO_WM_SLIDE_POSITION" val="58*47"/>
  <p:tag name="KSO_WM_SLIDE_LAYOUT_INFO" val="{&quot;backgroundInfo&quot;:[{&quot;bottom&quot;:0,&quot;bottomAbs&quot;:false,&quot;left&quot;:0,&quot;leftAbs&quot;:false,&quot;right&quot;:0,&quot;rightAbs&quot;:false,&quot;top&quot;:0,&quot;topAbs&quot;:false,&quot;type&quot;:&quot;general&quot;}],&quot;id&quot;:&quot;2021-04-01T16:19:52&quot;,&quot;maxSize&quot;:{&quot;size1&quot;:55.23219037939001},&quot;minSize&quot;:{&quot;size1&quot;:36.03219037939001},&quot;normalSize&quot;:{&quot;size1&quot;:36.0323755645752},&quot;subLayout&quot;:[{&quot;id&quot;:&quot;2021-04-01T16:19:52&quot;,&quot;margin&quot;:{&quot;bottom&quot;:0.8479999303817749,&quot;left&quot;:5.502999782562256,&quot;right&quot;:5.502999782562256,&quot;top&quot;:3.38700008392334},&quot;type&quot;:0},{&quot;id&quot;:&quot;2021-04-01T16:19:52&quot;,&quot;margin&quot;:{&quot;bottom&quot;:3.38700008392334,&quot;left&quot;:5.502999782562256,&quot;right&quot;:5.502999782562256,&quot;top&quot;:0.02600000612437725},&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6e271fa9d42129da2b20"/>
  <p:tag name="KSO_WM_CHIP_FILLPROP" val="[[{&quot;text_align&quot;:&quot;lb&quot;,&quot;text_direction&quot;:&quot;horizontal&quot;,&quot;support_big_font&quot;:false,&quot;picture_toward&quot;:0,&quot;picture_dockside&quot;:[],&quot;fill_id&quot;:&quot;d689204f4de345a4982605551024dd38&quot;,&quot;fill_align&quot;:&quot;lb&quot;,&quot;chip_types&quot;:[&quot;text&quot;,&quot;header&quot;]},{&quot;text_align&quot;:&quot;lt&quot;,&quot;text_direction&quot;:&quot;horizontal&quot;,&quot;support_big_font&quot;:true,&quot;picture_toward&quot;:0,&quot;picture_dockside&quot;:[],&quot;fill_id&quot;:&quot;85fe55258c1643f296a379467dde860b&quot;,&quot;fill_align&quot;:&quot;lt&quot;,&quot;chip_types&quot;:[&quot;text&quot;,&quot;header&quot;]}],[{&quot;text_align&quot;:&quot;cb&quot;,&quot;text_direction&quot;:&quot;horizontal&quot;,&quot;support_big_font&quot;:false,&quot;picture_toward&quot;:0,&quot;picture_dockside&quot;:[],&quot;fill_id&quot;:&quot;d689204f4de345a4982605551024dd38&quot;,&quot;fill_align&quot;:&quot;cb&quot;,&quot;chip_types&quot;:[&quot;text&quot;,&quot;header&quot;]},{&quot;text_align&quot;:&quot;ct&quot;,&quot;text_direction&quot;:&quot;horizontal&quot;,&quot;support_big_font&quot;:true,&quot;picture_toward&quot;:0,&quot;picture_dockside&quot;:[],&quot;fill_id&quot;:&quot;85fe55258c1643f296a379467dde860b&quot;,&quot;fill_align&quot;:&quot;ct&quot;,&quot;chip_types&quot;:[&quot;text&quot;,&quot;header&quot;]}]]"/>
  <p:tag name="KSO_WM_CHIP_DECFILLPROP" val="[]"/>
  <p:tag name="KSO_WM_CHIP_GROUPID" val="5fd06e271fa9d42129da2b1f"/>
  <p:tag name="KSO_WM_SLIDE_BK_DARK_LIGHT" val="2"/>
  <p:tag name="KSO_WM_SLIDE_BACKGROUND_TYPE" val="general"/>
  <p:tag name="KSO_WM_SLIDE_SUPPORT_FEATURE_TYPE" val="0"/>
  <p:tag name="KSO_WM_TEMPLATE_ASSEMBLE_XID" val="6065707b4054ed1e2fb81627"/>
  <p:tag name="KSO_WM_TEMPLATE_ASSEMBLE_GROUPID" val="6065707b4054ed1e2fb81627"/>
</p:tagLst>
</file>

<file path=ppt/tags/tag2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SLIDE_ID" val="diagram2021732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BEAUTIFY_FLAG" val="#wm#"/>
  <p:tag name="KSO_WM_TEMPLATE_CATEGORY" val="diagram"/>
  <p:tag name="KSO_WM_TEMPLATE_INDEX" val="20217323"/>
  <p:tag name="KSO_WM_SLIDE_LAYOUT" val="a_f"/>
  <p:tag name="KSO_WM_SLIDE_LAYOUT_CNT" val="1_1"/>
  <p:tag name="KSO_WM_TEMPLATE_THUMBS_INDEX" val="1、4、7、12、13、14、15、16、17、18、20、24、25、28、33、36、40、43、44"/>
  <p:tag name="KSO_WM_SLIDE_SIZE" val="840*472"/>
  <p:tag name="KSO_WM_SLIDE_POSITION" val="58*47"/>
  <p:tag name="KSO_WM_SLIDE_LAYOUT_INFO" val="{&quot;backgroundInfo&quot;:[{&quot;bottom&quot;:0,&quot;bottomAbs&quot;:false,&quot;left&quot;:0,&quot;leftAbs&quot;:false,&quot;right&quot;:0,&quot;rightAbs&quot;:false,&quot;top&quot;:0,&quot;topAbs&quot;:false,&quot;type&quot;:&quot;general&quot;}],&quot;id&quot;:&quot;2021-04-01T16:19:52&quot;,&quot;maxSize&quot;:{&quot;size1&quot;:55.23219037939001},&quot;minSize&quot;:{&quot;size1&quot;:36.03219037939001},&quot;normalSize&quot;:{&quot;size1&quot;:36.0323755645752},&quot;subLayout&quot;:[{&quot;id&quot;:&quot;2021-04-01T16:19:52&quot;,&quot;margin&quot;:{&quot;bottom&quot;:0.8479999303817749,&quot;left&quot;:5.502999782562256,&quot;right&quot;:5.502999782562256,&quot;top&quot;:3.38700008392334},&quot;type&quot;:0},{&quot;id&quot;:&quot;2021-04-01T16:19:52&quot;,&quot;margin&quot;:{&quot;bottom&quot;:3.38700008392334,&quot;left&quot;:5.502999782562256,&quot;right&quot;:5.502999782562256,&quot;top&quot;:0.02600000612437725},&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6e271fa9d42129da2b20"/>
  <p:tag name="KSO_WM_CHIP_FILLPROP" val="[[{&quot;text_align&quot;:&quot;lb&quot;,&quot;text_direction&quot;:&quot;horizontal&quot;,&quot;support_big_font&quot;:false,&quot;picture_toward&quot;:0,&quot;picture_dockside&quot;:[],&quot;fill_id&quot;:&quot;d689204f4de345a4982605551024dd38&quot;,&quot;fill_align&quot;:&quot;lb&quot;,&quot;chip_types&quot;:[&quot;text&quot;,&quot;header&quot;]},{&quot;text_align&quot;:&quot;lt&quot;,&quot;text_direction&quot;:&quot;horizontal&quot;,&quot;support_big_font&quot;:true,&quot;picture_toward&quot;:0,&quot;picture_dockside&quot;:[],&quot;fill_id&quot;:&quot;85fe55258c1643f296a379467dde860b&quot;,&quot;fill_align&quot;:&quot;lt&quot;,&quot;chip_types&quot;:[&quot;text&quot;,&quot;header&quot;]}],[{&quot;text_align&quot;:&quot;cb&quot;,&quot;text_direction&quot;:&quot;horizontal&quot;,&quot;support_big_font&quot;:false,&quot;picture_toward&quot;:0,&quot;picture_dockside&quot;:[],&quot;fill_id&quot;:&quot;d689204f4de345a4982605551024dd38&quot;,&quot;fill_align&quot;:&quot;cb&quot;,&quot;chip_types&quot;:[&quot;text&quot;,&quot;header&quot;]},{&quot;text_align&quot;:&quot;ct&quot;,&quot;text_direction&quot;:&quot;horizontal&quot;,&quot;support_big_font&quot;:true,&quot;picture_toward&quot;:0,&quot;picture_dockside&quot;:[],&quot;fill_id&quot;:&quot;85fe55258c1643f296a379467dde860b&quot;,&quot;fill_align&quot;:&quot;ct&quot;,&quot;chip_types&quot;:[&quot;text&quot;,&quot;header&quot;]}]]"/>
  <p:tag name="KSO_WM_CHIP_DECFILLPROP" val="[]"/>
  <p:tag name="KSO_WM_CHIP_GROUPID" val="5fd06e271fa9d42129da2b1f"/>
  <p:tag name="KSO_WM_SLIDE_BK_DARK_LIGHT" val="2"/>
  <p:tag name="KSO_WM_SLIDE_BACKGROUND_TYPE" val="general"/>
  <p:tag name="KSO_WM_SLIDE_SUPPORT_FEATURE_TYPE" val="0"/>
  <p:tag name="KSO_WM_TEMPLATE_ASSEMBLE_XID" val="6065707b4054ed1e2fb81627"/>
  <p:tag name="KSO_WM_TEMPLATE_ASSEMBLE_GROUPID" val="6065707b4054ed1e2fb81627"/>
</p:tagLst>
</file>

<file path=ppt/tags/tag2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4.xml><?xml version="1.0" encoding="utf-8"?>
<p:tagLst xmlns:a="http://schemas.openxmlformats.org/drawingml/2006/main" xmlns:r="http://schemas.openxmlformats.org/officeDocument/2006/relationships" xmlns:p="http://schemas.openxmlformats.org/presentationml/2006/main">
  <p:tag name="KSO_WM_SLIDE_ID" val="diagram2021732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BEAUTIFY_FLAG" val="#wm#"/>
  <p:tag name="KSO_WM_TEMPLATE_CATEGORY" val="diagram"/>
  <p:tag name="KSO_WM_TEMPLATE_INDEX" val="20217323"/>
  <p:tag name="KSO_WM_SLIDE_LAYOUT" val="a_f"/>
  <p:tag name="KSO_WM_SLIDE_LAYOUT_CNT" val="1_1"/>
  <p:tag name="KSO_WM_TEMPLATE_THUMBS_INDEX" val="1、4、7、12、13、14、15、16、17、18、20、24、25、28、33、36、40、43、44"/>
  <p:tag name="KSO_WM_SLIDE_SIZE" val="840*472"/>
  <p:tag name="KSO_WM_SLIDE_POSITION" val="58*47"/>
  <p:tag name="KSO_WM_SLIDE_LAYOUT_INFO" val="{&quot;backgroundInfo&quot;:[{&quot;bottom&quot;:0,&quot;bottomAbs&quot;:false,&quot;left&quot;:0,&quot;leftAbs&quot;:false,&quot;right&quot;:0,&quot;rightAbs&quot;:false,&quot;top&quot;:0,&quot;topAbs&quot;:false,&quot;type&quot;:&quot;general&quot;}],&quot;id&quot;:&quot;2021-04-01T16:19:52&quot;,&quot;maxSize&quot;:{&quot;size1&quot;:55.23219037939001},&quot;minSize&quot;:{&quot;size1&quot;:36.03219037939001},&quot;normalSize&quot;:{&quot;size1&quot;:36.0323755645752},&quot;subLayout&quot;:[{&quot;id&quot;:&quot;2021-04-01T16:19:52&quot;,&quot;margin&quot;:{&quot;bottom&quot;:0.8479999303817749,&quot;left&quot;:5.502999782562256,&quot;right&quot;:5.502999782562256,&quot;top&quot;:3.38700008392334},&quot;type&quot;:0},{&quot;id&quot;:&quot;2021-04-01T16:19:52&quot;,&quot;margin&quot;:{&quot;bottom&quot;:3.38700008392334,&quot;left&quot;:5.502999782562256,&quot;right&quot;:5.502999782562256,&quot;top&quot;:0.02600000612437725},&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6e271fa9d42129da2b20"/>
  <p:tag name="KSO_WM_CHIP_FILLPROP" val="[[{&quot;text_align&quot;:&quot;lb&quot;,&quot;text_direction&quot;:&quot;horizontal&quot;,&quot;support_big_font&quot;:false,&quot;picture_toward&quot;:0,&quot;picture_dockside&quot;:[],&quot;fill_id&quot;:&quot;d689204f4de345a4982605551024dd38&quot;,&quot;fill_align&quot;:&quot;lb&quot;,&quot;chip_types&quot;:[&quot;text&quot;,&quot;header&quot;]},{&quot;text_align&quot;:&quot;lt&quot;,&quot;text_direction&quot;:&quot;horizontal&quot;,&quot;support_big_font&quot;:true,&quot;picture_toward&quot;:0,&quot;picture_dockside&quot;:[],&quot;fill_id&quot;:&quot;85fe55258c1643f296a379467dde860b&quot;,&quot;fill_align&quot;:&quot;lt&quot;,&quot;chip_types&quot;:[&quot;text&quot;,&quot;header&quot;]}],[{&quot;text_align&quot;:&quot;cb&quot;,&quot;text_direction&quot;:&quot;horizontal&quot;,&quot;support_big_font&quot;:false,&quot;picture_toward&quot;:0,&quot;picture_dockside&quot;:[],&quot;fill_id&quot;:&quot;d689204f4de345a4982605551024dd38&quot;,&quot;fill_align&quot;:&quot;cb&quot;,&quot;chip_types&quot;:[&quot;text&quot;,&quot;header&quot;]},{&quot;text_align&quot;:&quot;ct&quot;,&quot;text_direction&quot;:&quot;horizontal&quot;,&quot;support_big_font&quot;:true,&quot;picture_toward&quot;:0,&quot;picture_dockside&quot;:[],&quot;fill_id&quot;:&quot;85fe55258c1643f296a379467dde860b&quot;,&quot;fill_align&quot;:&quot;ct&quot;,&quot;chip_types&quot;:[&quot;text&quot;,&quot;header&quot;]}]]"/>
  <p:tag name="KSO_WM_CHIP_DECFILLPROP" val="[]"/>
  <p:tag name="KSO_WM_CHIP_GROUPID" val="5fd06e271fa9d42129da2b1f"/>
  <p:tag name="KSO_WM_SLIDE_BK_DARK_LIGHT" val="2"/>
  <p:tag name="KSO_WM_SLIDE_BACKGROUND_TYPE" val="general"/>
  <p:tag name="KSO_WM_SLIDE_SUPPORT_FEATURE_TYPE" val="0"/>
  <p:tag name="KSO_WM_TEMPLATE_ASSEMBLE_XID" val="6065707b4054ed1e2fb81627"/>
  <p:tag name="KSO_WM_TEMPLATE_ASSEMBLE_GROUPID" val="6065707b4054ed1e2fb81627"/>
</p:tagLst>
</file>

<file path=ppt/tags/tag2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030.xml><?xml version="1.0" encoding="utf-8"?>
<p:tagLst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840.xml><?xml version="1.0" encoding="utf-8"?>
<p:tagLst xmlns:p="http://schemas.openxmlformats.org/presentationml/2006/main">
  <p:tag name="KSO_WM_BEAUTIFY_FLAG" val=""/>
</p:tagLst>
</file>

<file path=ppt/tags/tag3880.xml><?xml version="1.0" encoding="utf-8"?>
<p:tagLst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900.xml><?xml version="1.0" encoding="utf-8"?>
<p:tagLst xmlns:p="http://schemas.openxmlformats.org/presentationml/2006/main">
  <p:tag name="KSO_WM_BEAUTIFY_FLAG" val=""/>
</p:tagLst>
</file>

<file path=ppt/tags/tag3920.xml><?xml version="1.0" encoding="utf-8"?>
<p:tagLst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SLIDE_ID" val="diagram2021733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31*525"/>
  <p:tag name="KSO_WM_SLIDE_POSITION" val="14*0"/>
  <p:tag name="KSO_WM_TAG_VERSION" val="1.0"/>
  <p:tag name="KSO_WM_BEAUTIFY_FLAG" val="#wm#"/>
  <p:tag name="KSO_WM_TEMPLATE_CATEGORY" val="diagram"/>
  <p:tag name="KSO_WM_TEMPLATE_INDEX" val="20217333"/>
  <p:tag name="KSO_WM_SLIDE_LAYOUT" val="a_f"/>
  <p:tag name="KSO_WM_SLIDE_LAYOUT_CNT" val="1_1"/>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38d74d383dce341666dc"/>
  <p:tag name="KSO_WM_CHIP_FILLPROP" val="[[{&quot;text_align&quot;:&quot;cb&quot;,&quot;text_direction&quot;:&quot;horizontal&quot;,&quot;support_big_font&quot;:true,&quot;picture_toward&quot;:0,&quot;picture_dockside&quot;:[],&quot;fill_id&quot;:&quot;927764497d3b4a21a3842aeaad3a6fb2&quot;,&quot;fill_align&quot;:&quot;cm&quot;,&quot;chip_types&quot;:[&quot;text&quot;,&quot;header&quot;]},{&quot;text_align&quot;:&quot;ct&quot;,&quot;text_direction&quot;:&quot;horizontal&quot;,&quot;support_big_font&quot;:false,&quot;picture_toward&quot;:0,&quot;picture_dockside&quot;:[],&quot;fill_id&quot;:&quot;06d7a8186c1b4495933661b3008afc16&quot;,&quot;fill_align&quot;:&quot;cm&quot;,&quot;chip_types&quot;:[&quot;text&quot;]}]]"/>
  <p:tag name="KSO_WM_CHIP_DECFILLPROP" val="[]"/>
  <p:tag name="KSO_WM_SLIDE_CAN_ADD_NAVIGATION" val="1"/>
  <p:tag name="KSO_WM_CHIP_GROUPID" val="5ef325c7c6295c63c1a2e107"/>
  <p:tag name="KSO_WM_SLIDE_BK_DARK_LIGHT" val="2"/>
  <p:tag name="KSO_WM_SLIDE_BACKGROUND_TYPE" val="general"/>
  <p:tag name="KSO_WM_SLIDE_SUPPORT_FEATURE_TYPE" val="0"/>
  <p:tag name="KSO_WM_TEMPLATE_ASSEMBLE_XID" val="6065707d4054ed1e2fb8164c"/>
  <p:tag name="KSO_WM_TEMPLATE_ASSEMBLE_GROUPID" val="6065707d4054ed1e2fb8164c"/>
  <p:tag name="KSO_WM_SLIDE_LAYOUT_INFO" val="{&quot;backgroundInfo&quot;:[{&quot;bottom&quot;:0,&quot;bottomAbs&quot;:false,&quot;left&quot;:0,&quot;leftAbs&quot;:false,&quot;right&quot;:0,&quot;rightAbs&quot;:false,&quot;top&quot;:0,&quot;topAbs&quot;:false,&quot;type&quot;:&quot;general&quot;}],&quot;id&quot;:&quot;2021-04-01T16:20:16&quot;,&quot;maxSize&quot;:{&quot;size1&quot;:57.9},&quot;minSize&quot;:{&quot;size1&quot;:42.4},&quot;normalSize&quot;:{&quot;size1&quot;:42.40018518518517},&quot;subLayout&quot;:[{&quot;id&quot;:&quot;2021-04-01T16:20:16&quot;,&quot;margin&quot;:{&quot;bottom&quot;:0.02600000612437725,&quot;left&quot;:5.512000560760498,&quot;right&quot;:5.508999824523926,&quot;top&quot;:5.079999923706055},&quot;type&quot;:0},{&quot;id&quot;:&quot;2021-04-01T16:20:16&quot;,&quot;margin&quot;:{&quot;bottom&quot;:4.2330002784729,&quot;left&quot;:5.512000560760498,&quot;right&quot;:5.508999824523926,&quot;top&quot;:0.8199999928474426},&quot;type&quot;:0}],&quot;type&quot;:0}"/>
</p:tagLst>
</file>

<file path=ppt/tags/tag4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ID" val="diagram20217333_1*a*1"/>
  <p:tag name="KSO_WM_TEMPLATE_CATEGORY" val="diagram"/>
  <p:tag name="KSO_WM_TEMPLATE_INDEX" val="20217333"/>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eb4061d39a4b4e9d9fcc920577d6db2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184b70c0e35249438bee4879f0720c80"/>
  <p:tag name="KSO_WM_UNIT_SUPPORT_BIG_FONT" val="1"/>
  <p:tag name="KSO_WM_UNIT_TEXT_FILL_FORE_SCHEMECOLOR_INDEX_BRIGHTNESS" val="0"/>
  <p:tag name="KSO_WM_UNIT_TEXT_FILL_FORE_SCHEMECOLOR_INDEX" val="13"/>
  <p:tag name="KSO_WM_UNIT_TEXT_FILL_TYPE" val="1"/>
  <p:tag name="KSO_WM_TEMPLATE_ASSEMBLE_XID" val="6065707d4054ed1e2fb8164c"/>
  <p:tag name="KSO_WM_TEMPLATE_ASSEMBLE_GROUPID" val="6065707d4054ed1e2fb8164c"/>
</p:tagLst>
</file>

<file path=ppt/tags/tag43.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333_1*f*1"/>
  <p:tag name="KSO_WM_TEMPLATE_CATEGORY" val="diagram"/>
  <p:tag name="KSO_WM_TEMPLATE_INDEX" val="20217333"/>
  <p:tag name="KSO_WM_UNIT_LAYERLEVEL" val="1"/>
  <p:tag name="KSO_WM_TAG_VERSION" val="1.0"/>
  <p:tag name="KSO_WM_BEAUTIFY_FLAG" val="#wm#"/>
  <p:tag name="KSO_WM_UNIT_DEFAULT_FONT" val="14;20;2"/>
  <p:tag name="KSO_WM_UNIT_BLOCK" val="0"/>
  <p:tag name="KSO_WM_UNIT_VALUE" val="96"/>
  <p:tag name="KSO_WM_UNIT_SHOW_EDIT_AREA_INDICATION" val="1"/>
  <p:tag name="KSO_WM_CHIP_GROUPID" val="5e6b05596848fb12bee65ac8"/>
  <p:tag name="KSO_WM_CHIP_XID" val="5e6b05596848fb12bee65aca"/>
  <p:tag name="KSO_WM_UNIT_DEC_AREA_ID" val="d5a59d4f04144412b13b4c6ae9a83c0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31e8e49c27db4b24b3c65c780480e6e7"/>
  <p:tag name="KSO_WM_UNIT_TEXT_FILL_FORE_SCHEMECOLOR_INDEX_BRIGHTNESS" val="0.25"/>
  <p:tag name="KSO_WM_UNIT_TEXT_FILL_FORE_SCHEMECOLOR_INDEX" val="13"/>
  <p:tag name="KSO_WM_UNIT_TEXT_FILL_TYPE" val="1"/>
  <p:tag name="KSO_WM_TEMPLATE_ASSEMBLE_XID" val="6065707d4054ed1e2fb8164c"/>
  <p:tag name="KSO_WM_TEMPLATE_ASSEMBLE_GROUPID" val="6065707d4054ed1e2fb8164c"/>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7333_1*i*1"/>
  <p:tag name="KSO_WM_TEMPLATE_CATEGORY" val="diagram"/>
  <p:tag name="KSO_WM_TEMPLATE_INDEX" val="20217333"/>
  <p:tag name="KSO_WM_UNIT_LAYERLEVEL" val="1"/>
  <p:tag name="KSO_WM_TAG_VERSION" val="1.0"/>
  <p:tag name="KSO_WM_BEAUTIFY_FLAG" val="#wm#"/>
  <p:tag name="KSO_WM_UNIT_BLOCK" val="0"/>
  <p:tag name="KSO_WM_UNIT_SM_LIMIT_TYPE" val="0"/>
  <p:tag name="KSO_WM_UNIT_DEC_AREA_ID" val="91a89d1f2a9c4d69b8e7c537fb5ab892"/>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0}"/>
  <p:tag name="KSO_WM_CHIP_GROUPID" val="5ef325c7c6295c63c1a2e107"/>
  <p:tag name="KSO_WM_CHIP_XID" val="5fd038d74d383dce341666dc"/>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1224"/>
  <p:tag name="KSO_WM_TEMPLATE_ASSEMBLE_XID" val="6065707d4054ed1e2fb8164c"/>
  <p:tag name="KSO_WM_TEMPLATE_ASSEMBLE_GROUPID" val="6065707d4054ed1e2fb8164c"/>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7333_1*i*2"/>
  <p:tag name="KSO_WM_TEMPLATE_CATEGORY" val="diagram"/>
  <p:tag name="KSO_WM_TEMPLATE_INDEX" val="20217333"/>
  <p:tag name="KSO_WM_UNIT_LAYERLEVEL" val="1"/>
  <p:tag name="KSO_WM_TAG_VERSION" val="1.0"/>
  <p:tag name="KSO_WM_BEAUTIFY_FLAG" val="#wm#"/>
  <p:tag name="KSO_WM_UNIT_BLOCK" val="0"/>
  <p:tag name="KSO_WM_UNIT_SM_LIMIT_TYPE" val="2"/>
  <p:tag name="KSO_WM_UNIT_DEC_AREA_ID" val="6064fc6c63194f0fbccd13a6a209efe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325c7c6295c63c1a2e107"/>
  <p:tag name="KSO_WM_CHIP_XID" val="5fd038d74d383dce341666dc"/>
  <p:tag name="KSO_WM_TEMPLATE_ASSEMBLE_XID" val="6065707d4054ed1e2fb8164c"/>
  <p:tag name="KSO_WM_TEMPLATE_ASSEMBLE_GROUPID" val="6065707d4054ed1e2fb8164c"/>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7333_1*i*3"/>
  <p:tag name="KSO_WM_TEMPLATE_CATEGORY" val="diagram"/>
  <p:tag name="KSO_WM_TEMPLATE_INDEX" val="20217333"/>
  <p:tag name="KSO_WM_UNIT_LAYERLEVEL" val="1"/>
  <p:tag name="KSO_WM_TAG_VERSION" val="1.0"/>
  <p:tag name="KSO_WM_BEAUTIFY_FLAG" val="#wm#"/>
  <p:tag name="KSO_WM_UNIT_BLOCK" val="0"/>
  <p:tag name="KSO_WM_UNIT_SM_LIMIT_TYPE" val="2"/>
  <p:tag name="KSO_WM_UNIT_DEC_AREA_ID" val="b120be8ee7594d4b9abcf9ac1ada7607"/>
  <p:tag name="KSO_WM_UNIT_DECORATE_INFO" val="{&quot;DecorateInfoH&quot;:{&quot;IsAbs&quot;:true},&quot;DecorateInfoW&quot;:{&quot;IsAbs&quot;:true},&quot;DecorateInfoX&quot;:{&quot;IsAbs&quot;:true,&quot;Pos&quot;:1},&quot;DecorateInfoY&quot;:{&quot;IsAbs&quot;:true,&quot;Pos&quot;:0},&quot;ReferentInfo&quot;:{&quot;Id&quot;:&quot;eb4061d39a4b4e9d9fcc920577d6db20&quot;,&quot;X&quot;:{&quot;Pos&quot;:1},&quot;Y&quot;:{&quot;Pos&quot;:2}},&quot;whChangeMode&quot;:0}"/>
  <p:tag name="KSO_WM_CHIP_GROUPID" val="5ef325c7c6295c63c1a2e107"/>
  <p:tag name="KSO_WM_CHIP_XID" val="5fd038d74d383dce341666dc"/>
  <p:tag name="KSO_WM_UNIT_LINE_FORE_SCHEMECOLOR_INDEX_BRIGHTNESS" val="0"/>
  <p:tag name="KSO_WM_UNIT_LINE_FORE_SCHEMECOLOR_INDEX" val="5"/>
  <p:tag name="KSO_WM_UNIT_LINE_FILL_TYPE" val="2"/>
  <p:tag name="KSO_WM_TEMPLATE_ASSEMBLE_XID" val="6065707d4054ed1e2fb8164c"/>
  <p:tag name="KSO_WM_TEMPLATE_ASSEMBLE_GROUPID" val="6065707d4054ed1e2fb8164c"/>
</p:tagLst>
</file>

<file path=ppt/tags/tag4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7026.499212598425,&quot;width&quot;:12410.44094488189}"/>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2304,&quot;width&quot;:6006.856692913386}"/>
</p:tagLst>
</file>

<file path=ppt/tags/tag5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30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28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31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32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33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34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35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36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37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38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8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39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41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40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9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42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10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43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44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45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46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2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47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14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21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48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49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15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1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3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6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9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25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27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598</TotalTime>
  <Words>4100</Words>
  <Application>Microsoft Office PowerPoint</Application>
  <PresentationFormat>宽屏</PresentationFormat>
  <Paragraphs>388</Paragraphs>
  <Slides>103</Slides>
  <Notes>6</Notes>
  <HiddenSlides>0</HiddenSlides>
  <MMClips>0</MMClips>
  <ScaleCrop>false</ScaleCrop>
  <HeadingPairs>
    <vt:vector size="6" baseType="variant">
      <vt:variant>
        <vt:lpstr>已用的字体</vt:lpstr>
      </vt:variant>
      <vt:variant>
        <vt:i4>12</vt:i4>
      </vt:variant>
      <vt:variant>
        <vt:lpstr>主题</vt:lpstr>
      </vt:variant>
      <vt:variant>
        <vt:i4>35</vt:i4>
      </vt:variant>
      <vt:variant>
        <vt:lpstr>幻灯片标题</vt:lpstr>
      </vt:variant>
      <vt:variant>
        <vt:i4>103</vt:i4>
      </vt:variant>
    </vt:vector>
  </HeadingPairs>
  <TitlesOfParts>
    <vt:vector size="150" baseType="lpstr">
      <vt:lpstr>charter</vt:lpstr>
      <vt:lpstr>FandolSong-Regular-Identity-H</vt:lpstr>
      <vt:lpstr>LMRoman10-Regular-Identity-H</vt:lpstr>
      <vt:lpstr>等线</vt:lpstr>
      <vt:lpstr>华文宋体</vt:lpstr>
      <vt:lpstr>微软雅黑</vt:lpstr>
      <vt:lpstr>Arial</vt:lpstr>
      <vt:lpstr>Calibri</vt:lpstr>
      <vt:lpstr>Cambria Math</vt:lpstr>
      <vt:lpstr>PT Serif</vt:lpstr>
      <vt:lpstr>Times New Roman</vt:lpstr>
      <vt:lpstr>Wingdings</vt:lpstr>
      <vt:lpstr>Office 主题​​</vt:lpstr>
      <vt:lpstr>8_Office 主题​​</vt:lpstr>
      <vt:lpstr>12_Office 主题​​</vt:lpstr>
      <vt:lpstr>11_Office 主题​​</vt:lpstr>
      <vt:lpstr>13_Office 主题​​</vt:lpstr>
      <vt:lpstr>26_Office 主题​​</vt:lpstr>
      <vt:lpstr>29_Office 主题​​</vt:lpstr>
      <vt:lpstr>25_Office 主题​​</vt:lpstr>
      <vt:lpstr>27_Office 主题​​</vt:lpstr>
      <vt:lpstr>30_Office 主题​​</vt:lpstr>
      <vt:lpstr>28_Office 主题​​</vt:lpstr>
      <vt:lpstr>31_Office 主题​​</vt:lpstr>
      <vt:lpstr>32_Office 主题​​</vt:lpstr>
      <vt:lpstr>33_Office 主题​​</vt:lpstr>
      <vt:lpstr>34_Office 主题​​</vt:lpstr>
      <vt:lpstr>35_Office 主题​​</vt:lpstr>
      <vt:lpstr>36_Office 主题​​</vt:lpstr>
      <vt:lpstr>37_Office 主题​​</vt:lpstr>
      <vt:lpstr>38_Office 主题​​</vt:lpstr>
      <vt:lpstr>39_Office 主题​​</vt:lpstr>
      <vt:lpstr>41_Office 主题​​</vt:lpstr>
      <vt:lpstr>40_Office 主题​​</vt:lpstr>
      <vt:lpstr>9_Office 主题​​</vt:lpstr>
      <vt:lpstr>42_Office 主题​​</vt:lpstr>
      <vt:lpstr>10_Office 主题​​</vt:lpstr>
      <vt:lpstr>43_Office 主题​​</vt:lpstr>
      <vt:lpstr>44_Office 主题​​</vt:lpstr>
      <vt:lpstr>45_Office 主题​​</vt:lpstr>
      <vt:lpstr>46_Office 主题​​</vt:lpstr>
      <vt:lpstr>47_Office 主题​​</vt:lpstr>
      <vt:lpstr>14_Office 主题​​</vt:lpstr>
      <vt:lpstr>21_Office 主题​​</vt:lpstr>
      <vt:lpstr>48_Office 主题​​</vt:lpstr>
      <vt:lpstr>49_Office 主题​​</vt:lpstr>
      <vt:lpstr>15_Office 主题​​</vt:lpstr>
      <vt:lpstr>Lecture 1: Introduction</vt:lpstr>
      <vt:lpstr>PowerPoint 演示文稿</vt:lpstr>
      <vt:lpstr>神经网络简介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线性拟合</vt:lpstr>
      <vt:lpstr>PowerPoint 演示文稿</vt:lpstr>
      <vt:lpstr>PowerPoint 演示文稿</vt:lpstr>
      <vt:lpstr>PowerPoint 演示文稿</vt:lpstr>
      <vt:lpstr>PowerPoint 演示文稿</vt:lpstr>
      <vt:lpstr>PowerPoint 演示文稿</vt:lpstr>
      <vt:lpstr>PowerPoint 演示文稿</vt:lpstr>
      <vt:lpstr>梯度下降</vt:lpstr>
      <vt:lpstr>PowerPoint 演示文稿</vt:lpstr>
      <vt:lpstr>PowerPoint 演示文稿</vt:lpstr>
      <vt:lpstr>PowerPoint 演示文稿</vt:lpstr>
      <vt:lpstr>PowerPoint 演示文稿</vt:lpstr>
      <vt:lpstr>两层神经网络</vt:lpstr>
      <vt:lpstr>PowerPoint 演示文稿</vt:lpstr>
      <vt:lpstr>向后传播</vt:lpstr>
      <vt:lpstr>PowerPoint 演示文稿</vt:lpstr>
      <vt:lpstr>PowerPoint 演示文稿</vt:lpstr>
      <vt:lpstr>机器学习的基本概念</vt:lpstr>
      <vt:lpstr>PowerPoint 演示文稿</vt:lpstr>
      <vt:lpstr>PowerPoint 演示文稿</vt:lpstr>
      <vt:lpstr>一些常用的概念及符号</vt:lpstr>
      <vt:lpstr>PowerPoint 演示文稿</vt:lpstr>
      <vt:lpstr>PowerPoint 演示文稿</vt:lpstr>
      <vt:lpstr>PowerPoint 演示文稿</vt:lpstr>
      <vt:lpstr>PowerPoint 演示文稿</vt:lpstr>
      <vt:lpstr>PowerPoint 演示文稿</vt:lpstr>
      <vt:lpstr>PowerPoint 演示文稿</vt:lpstr>
      <vt:lpstr>神经网络研究的一些问题</vt:lpstr>
      <vt:lpstr>PowerPoint 演示文稿</vt:lpstr>
      <vt:lpstr>PowerPoint 演示文稿</vt:lpstr>
      <vt:lpstr>PowerPoint 演示文稿</vt:lpstr>
      <vt:lpstr>PowerPoint 演示文稿</vt:lpstr>
      <vt:lpstr>PowerPoint 演示文稿</vt:lpstr>
      <vt:lpstr>深度学习的历史简介</vt:lpstr>
      <vt:lpstr>What AI can do?</vt:lpstr>
      <vt:lpstr>PowerPoint 演示文稿</vt:lpstr>
      <vt:lpstr>PowerPoint 演示文稿</vt:lpstr>
      <vt:lpstr>A Neuron Structure</vt:lpstr>
      <vt:lpstr>Perform complex tasks</vt:lpstr>
      <vt:lpstr>仿生 : McCulloch-Pitts Neuron/Perceptron</vt:lpstr>
      <vt:lpstr>Dartmouth Conference 1956: the birth of AI</vt:lpstr>
      <vt:lpstr>Hebb’s rule: firing together, wiring together</vt:lpstr>
      <vt:lpstr>Frank Rosenblatt’s Perceptron</vt:lpstr>
      <vt:lpstr>Hardware implementation</vt:lpstr>
      <vt:lpstr>Threshold is not differentiable</vt:lpstr>
      <vt:lpstr>PowerPoint 演示文稿</vt:lpstr>
      <vt:lpstr>Backpropagation</vt:lpstr>
      <vt:lpstr>Paul Werbos</vt:lpstr>
      <vt:lpstr>AI 重回视线</vt:lpstr>
      <vt:lpstr>PowerPoint 演示文稿</vt:lpstr>
      <vt:lpstr>Comments</vt:lpstr>
      <vt:lpstr>Almost no theory</vt:lpstr>
      <vt:lpstr>PowerPoint 演示文稿</vt:lpstr>
      <vt:lpstr>PowerPoint 演示文稿</vt:lpstr>
      <vt:lpstr>However</vt:lpstr>
      <vt:lpstr>BP did work: Convolutional Neural Network</vt:lpstr>
      <vt:lpstr>PowerPoint 演示文稿</vt:lpstr>
      <vt:lpstr>Neural Nets Go Unsupervised</vt:lpstr>
      <vt:lpstr>Boltzmann Machines</vt:lpstr>
      <vt:lpstr>reinforcement learning </vt:lpstr>
      <vt:lpstr>Backgammon</vt:lpstr>
      <vt:lpstr>Not good at Chess</vt:lpstr>
      <vt:lpstr>A New Winter Dawns</vt:lpstr>
      <vt:lpstr>A New Winter Dawns</vt:lpstr>
      <vt:lpstr>A New Winter Dawns</vt:lpstr>
      <vt:lpstr>PowerPoint 演示文稿</vt:lpstr>
      <vt:lpstr>Breakthrough</vt:lpstr>
      <vt:lpstr>Breakthrough</vt:lpstr>
      <vt:lpstr>Importance of Brute Force: GPU</vt:lpstr>
      <vt:lpstr>Importance of Brute Force: GPU</vt:lpstr>
      <vt:lpstr>Importance of Brute Force: GPU</vt:lpstr>
      <vt:lpstr>PowerPoint 演示文稿</vt:lpstr>
      <vt:lpstr>Imagenet</vt:lpstr>
      <vt:lpstr>Imagenet</vt:lpstr>
      <vt:lpstr>Why BP not work well in the past</vt:lpstr>
      <vt:lpstr>History changed</vt:lpstr>
      <vt:lpstr>PowerPoint 演示文稿</vt:lpstr>
      <vt:lpstr>PowerPoint 演示文稿</vt:lpstr>
      <vt:lpstr>PowerPoint 演示文稿</vt:lpstr>
      <vt:lpstr>PowerPoint 演示文稿</vt:lpstr>
      <vt:lpstr>PowerPoint 演示文稿</vt:lpstr>
      <vt:lpstr>PowerPoint 演示文稿</vt:lpstr>
      <vt:lpstr>What’s happened is happening?!?</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上海交通大学通用PPT模板</dc:title>
  <dc:creator>zhiqin xu</dc:creator>
  <cp:lastModifiedBy>zhiqin xu</cp:lastModifiedBy>
  <cp:revision>188</cp:revision>
  <dcterms:created xsi:type="dcterms:W3CDTF">2019-01-23T14:14:00Z</dcterms:created>
  <dcterms:modified xsi:type="dcterms:W3CDTF">2024-02-22T08:13:00Z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2064A4AB93354A9EACBE8E1964DC91F6_12</vt:lpwstr>
  </property>
  <property fmtid="{D5CDD505-2E9C-101B-9397-08002B2CF9AE}" pid="12" name="KSOProductBuildVer">
    <vt:lpwstr>2052-12.1.0.15120</vt:lpwstr>
  </property>
</Properties>
</file>